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5" r:id="rId5"/>
    <p:sldId id="259" r:id="rId6"/>
    <p:sldId id="260" r:id="rId7"/>
    <p:sldId id="278" r:id="rId8"/>
    <p:sldId id="261" r:id="rId9"/>
    <p:sldId id="262" r:id="rId10"/>
    <p:sldId id="279" r:id="rId11"/>
    <p:sldId id="263" r:id="rId12"/>
    <p:sldId id="264" r:id="rId13"/>
    <p:sldId id="269" r:id="rId14"/>
    <p:sldId id="270" r:id="rId15"/>
    <p:sldId id="276"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07.05.2012</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2844" y="285728"/>
            <a:ext cx="4221408" cy="1071570"/>
          </a:xfrm>
        </p:spPr>
        <p:txBody>
          <a:bodyPr>
            <a:noAutofit/>
          </a:bodyPr>
          <a:lstStyle/>
          <a:p>
            <a:r>
              <a:rPr lang="kk-KZ" sz="5400" i="1" dirty="0" smtClean="0">
                <a:solidFill>
                  <a:srgbClr val="FF0000"/>
                </a:solidFill>
                <a:latin typeface="+mn-lt"/>
              </a:rPr>
              <a:t>Тақырып </a:t>
            </a:r>
            <a:endParaRPr lang="ru-RU" sz="5400" i="1" dirty="0">
              <a:solidFill>
                <a:srgbClr val="FF0000"/>
              </a:solidFill>
              <a:latin typeface="+mn-lt"/>
            </a:endParaRPr>
          </a:p>
        </p:txBody>
      </p:sp>
      <p:sp>
        <p:nvSpPr>
          <p:cNvPr id="3" name="Подзаголовок 2"/>
          <p:cNvSpPr>
            <a:spLocks noGrp="1"/>
          </p:cNvSpPr>
          <p:nvPr>
            <p:ph type="subTitle" idx="1"/>
          </p:nvPr>
        </p:nvSpPr>
        <p:spPr>
          <a:xfrm>
            <a:off x="1071538" y="1571612"/>
            <a:ext cx="7215238" cy="4786346"/>
          </a:xfrm>
        </p:spPr>
        <p:txBody>
          <a:bodyPr>
            <a:normAutofit fontScale="70000" lnSpcReduction="20000"/>
          </a:bodyPr>
          <a:lstStyle/>
          <a:p>
            <a:r>
              <a:rPr lang="kk-KZ" sz="8500" b="1" i="1" dirty="0" smtClean="0">
                <a:solidFill>
                  <a:srgbClr val="FFFF00"/>
                </a:solidFill>
              </a:rPr>
              <a:t>Технологиялық үдерiстi қысқартылған схемасы бар бидайдың наубай ұнтағы</a:t>
            </a:r>
            <a:r>
              <a:rPr lang="ru-RU" dirty="0" smtClean="0"/>
              <a:t/>
            </a:r>
            <a:br>
              <a:rPr lang="ru-RU" dirty="0" smtClean="0"/>
            </a:b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54692"/>
          </a:xfrm>
        </p:spPr>
        <p:txBody>
          <a:bodyPr>
            <a:normAutofit/>
          </a:bodyPr>
          <a:lstStyle/>
          <a:p>
            <a:r>
              <a:rPr lang="kk-KZ" sz="6000" i="1" dirty="0" smtClean="0">
                <a:solidFill>
                  <a:srgbClr val="FF0000"/>
                </a:solidFill>
                <a:latin typeface="+mn-lt"/>
              </a:rPr>
              <a:t>Екiншi сорттың наубай ұнына бидайдың 85 % ұнтағының технологиясы.</a:t>
            </a:r>
            <a:endParaRPr lang="ru-RU" sz="6000" dirty="0">
              <a:solidFill>
                <a:srgbClr val="FF0000"/>
              </a:solidFill>
              <a:latin typeface="+mn-l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952194"/>
          </a:xfrm>
        </p:spPr>
        <p:txBody>
          <a:bodyPr>
            <a:normAutofit fontScale="92500" lnSpcReduction="10000"/>
          </a:bodyPr>
          <a:lstStyle/>
          <a:p>
            <a:pPr algn="ctr">
              <a:buNone/>
            </a:pPr>
            <a:r>
              <a:rPr lang="ru-RU" sz="3200" b="1" i="1" dirty="0" err="1" smtClean="0">
                <a:solidFill>
                  <a:srgbClr val="FFFF00"/>
                </a:solidFill>
              </a:rPr>
              <a:t>Екiншi</a:t>
            </a:r>
            <a:r>
              <a:rPr lang="ru-RU" sz="3200" b="1" i="1" dirty="0" smtClean="0">
                <a:solidFill>
                  <a:srgbClr val="FFFF00"/>
                </a:solidFill>
              </a:rPr>
              <a:t> </a:t>
            </a:r>
            <a:r>
              <a:rPr lang="ru-RU" sz="3200" b="1" i="1" dirty="0" err="1" smtClean="0">
                <a:solidFill>
                  <a:srgbClr val="FFFF00"/>
                </a:solidFill>
              </a:rPr>
              <a:t>сорттар</a:t>
            </a:r>
            <a:r>
              <a:rPr lang="ru-RU" sz="3200" b="1" i="1" dirty="0" smtClean="0">
                <a:solidFill>
                  <a:srgbClr val="FFFF00"/>
                </a:solidFill>
              </a:rPr>
              <a:t> </a:t>
            </a:r>
            <a:r>
              <a:rPr lang="ru-RU" sz="3200" b="1" i="1" dirty="0" err="1" smtClean="0">
                <a:solidFill>
                  <a:srgbClr val="FFFF00"/>
                </a:solidFill>
              </a:rPr>
              <a:t>ұнға </a:t>
            </a:r>
            <a:r>
              <a:rPr lang="ru-RU" sz="3200" b="1" i="1" dirty="0" smtClean="0">
                <a:solidFill>
                  <a:srgbClr val="FFFF00"/>
                </a:solidFill>
              </a:rPr>
              <a:t>85 % </a:t>
            </a:r>
            <a:r>
              <a:rPr lang="ru-RU" sz="3200" b="1" i="1" dirty="0" err="1" smtClean="0">
                <a:solidFill>
                  <a:srgbClr val="FFFF00"/>
                </a:solidFill>
              </a:rPr>
              <a:t>ұнтақта шығуды </a:t>
            </a:r>
            <a:r>
              <a:rPr lang="ru-RU" sz="3200" b="1" i="1" dirty="0" smtClean="0">
                <a:solidFill>
                  <a:srgbClr val="FFFF00"/>
                </a:solidFill>
              </a:rPr>
              <a:t>норма </a:t>
            </a:r>
            <a:r>
              <a:rPr lang="ru-RU" sz="3200" b="1" i="1" dirty="0" err="1" smtClean="0">
                <a:solidFill>
                  <a:srgbClr val="FFFF00"/>
                </a:solidFill>
              </a:rPr>
              <a:t>төмендейдi қабықтардың маңыздылау санының ұнына дәл тигiзудi</a:t>
            </a:r>
            <a:r>
              <a:rPr lang="ru-RU" sz="3200" b="1" i="1" dirty="0" smtClean="0">
                <a:solidFill>
                  <a:srgbClr val="FFFF00"/>
                </a:solidFill>
              </a:rPr>
              <a:t> </a:t>
            </a:r>
            <a:r>
              <a:rPr lang="ru-RU" sz="3200" b="1" i="1" dirty="0" err="1" smtClean="0">
                <a:solidFill>
                  <a:srgbClr val="FFFF00"/>
                </a:solidFill>
              </a:rPr>
              <a:t>алдын</a:t>
            </a:r>
            <a:r>
              <a:rPr lang="ru-RU" sz="3200" b="1" i="1" dirty="0" smtClean="0">
                <a:solidFill>
                  <a:srgbClr val="FFFF00"/>
                </a:solidFill>
              </a:rPr>
              <a:t> ала </a:t>
            </a:r>
            <a:r>
              <a:rPr lang="ru-RU" sz="3200" b="1" i="1" dirty="0" err="1" smtClean="0">
                <a:solidFill>
                  <a:srgbClr val="FFFF00"/>
                </a:solidFill>
              </a:rPr>
              <a:t>анықтайтын </a:t>
            </a:r>
            <a:r>
              <a:rPr lang="ru-RU" sz="3200" b="1" i="1" dirty="0" smtClean="0">
                <a:solidFill>
                  <a:srgbClr val="FFFF00"/>
                </a:solidFill>
              </a:rPr>
              <a:t>12, 1 %</a:t>
            </a:r>
            <a:r>
              <a:rPr lang="ru-RU" sz="3200" b="1" i="1" dirty="0" err="1" smtClean="0">
                <a:solidFill>
                  <a:srgbClr val="FFFF00"/>
                </a:solidFill>
              </a:rPr>
              <a:t>ке</a:t>
            </a:r>
            <a:r>
              <a:rPr lang="ru-RU" sz="3200" b="1" i="1" dirty="0" smtClean="0">
                <a:solidFill>
                  <a:srgbClr val="FFFF00"/>
                </a:solidFill>
              </a:rPr>
              <a:t> </a:t>
            </a:r>
            <a:r>
              <a:rPr lang="ru-RU" sz="3200" b="1" i="1" dirty="0" err="1" smtClean="0">
                <a:solidFill>
                  <a:srgbClr val="FFFF00"/>
                </a:solidFill>
              </a:rPr>
              <a:t>дейiн</a:t>
            </a:r>
            <a:r>
              <a:rPr lang="ru-RU" sz="3200" b="1" i="1" dirty="0" smtClean="0">
                <a:solidFill>
                  <a:srgbClr val="FFFF00"/>
                </a:solidFill>
              </a:rPr>
              <a:t> </a:t>
            </a:r>
            <a:r>
              <a:rPr lang="ru-RU" sz="3200" b="1" i="1" dirty="0" err="1" smtClean="0">
                <a:solidFill>
                  <a:srgbClr val="FFFF00"/>
                </a:solidFill>
              </a:rPr>
              <a:t>шап</a:t>
            </a:r>
            <a:r>
              <a:rPr lang="ru-RU" sz="3200" b="1" i="1" dirty="0" smtClean="0">
                <a:solidFill>
                  <a:srgbClr val="FFFF00"/>
                </a:solidFill>
              </a:rPr>
              <a:t>. </a:t>
            </a:r>
            <a:r>
              <a:rPr lang="ru-RU" sz="3200" b="1" i="1" dirty="0" err="1" smtClean="0">
                <a:solidFill>
                  <a:srgbClr val="FFFF00"/>
                </a:solidFill>
              </a:rPr>
              <a:t>Ақ сарылау</a:t>
            </a:r>
            <a:r>
              <a:rPr lang="ru-RU" sz="3200" b="1" i="1" dirty="0" smtClean="0">
                <a:solidFill>
                  <a:srgbClr val="FFFF00"/>
                </a:solidFill>
              </a:rPr>
              <a:t> </a:t>
            </a:r>
            <a:r>
              <a:rPr lang="ru-RU" sz="3200" b="1" i="1" dirty="0" err="1" smtClean="0">
                <a:solidFill>
                  <a:srgbClr val="FFFF00"/>
                </a:solidFill>
              </a:rPr>
              <a:t>немесе</a:t>
            </a:r>
            <a:r>
              <a:rPr lang="ru-RU" sz="3200" b="1" i="1" dirty="0" smtClean="0">
                <a:solidFill>
                  <a:srgbClr val="FFFF00"/>
                </a:solidFill>
              </a:rPr>
              <a:t> </a:t>
            </a:r>
            <a:r>
              <a:rPr lang="ru-RU" sz="3200" b="1" i="1" dirty="0" err="1" smtClean="0">
                <a:solidFill>
                  <a:srgbClr val="FFFF00"/>
                </a:solidFill>
              </a:rPr>
              <a:t>сұрлау реңмен ұнның түсi.</a:t>
            </a:r>
            <a:r>
              <a:rPr lang="ru-RU" sz="3200" b="1" i="1" dirty="0" smtClean="0">
                <a:solidFill>
                  <a:srgbClr val="FFFF00"/>
                </a:solidFill>
              </a:rPr>
              <a:t> </a:t>
            </a:r>
            <a:r>
              <a:rPr lang="ru-RU" sz="3200" b="1" i="1" dirty="0" err="1" smtClean="0">
                <a:solidFill>
                  <a:srgbClr val="FFFF00"/>
                </a:solidFill>
              </a:rPr>
              <a:t>Екiншi</a:t>
            </a:r>
            <a:r>
              <a:rPr lang="ru-RU" sz="3200" b="1" i="1" dirty="0" smtClean="0">
                <a:solidFill>
                  <a:srgbClr val="FFFF00"/>
                </a:solidFill>
              </a:rPr>
              <a:t> </a:t>
            </a:r>
            <a:r>
              <a:rPr lang="ru-RU" sz="3200" b="1" i="1" dirty="0" err="1" smtClean="0">
                <a:solidFill>
                  <a:srgbClr val="FFFF00"/>
                </a:solidFill>
              </a:rPr>
              <a:t>сорттың ұнының күлдiлiгi </a:t>
            </a:r>
            <a:r>
              <a:rPr lang="ru-RU" sz="3200" b="1" i="1" dirty="0" smtClean="0">
                <a:solidFill>
                  <a:srgbClr val="FFFF00"/>
                </a:solidFill>
              </a:rPr>
              <a:t>(26574-шi-шi ГОСТ) </a:t>
            </a:r>
            <a:r>
              <a:rPr lang="ru-RU" sz="3200" b="1" i="1" dirty="0" err="1" smtClean="0">
                <a:solidFill>
                  <a:srgbClr val="FFFF00"/>
                </a:solidFill>
              </a:rPr>
              <a:t>мемлекеттiк</a:t>
            </a:r>
            <a:r>
              <a:rPr lang="ru-RU" sz="3200" b="1" i="1" dirty="0" smtClean="0">
                <a:solidFill>
                  <a:srgbClr val="FFFF00"/>
                </a:solidFill>
              </a:rPr>
              <a:t> </a:t>
            </a:r>
            <a:r>
              <a:rPr lang="ru-RU" sz="3200" b="1" i="1" dirty="0" err="1" smtClean="0">
                <a:solidFill>
                  <a:srgbClr val="FFFF00"/>
                </a:solidFill>
              </a:rPr>
              <a:t>стандартпен</a:t>
            </a:r>
            <a:r>
              <a:rPr lang="ru-RU" sz="3200" b="1" i="1" dirty="0" smtClean="0">
                <a:solidFill>
                  <a:srgbClr val="FFFF00"/>
                </a:solidFill>
              </a:rPr>
              <a:t> </a:t>
            </a:r>
            <a:r>
              <a:rPr lang="ru-RU" sz="3200" b="1" i="1" dirty="0" err="1" smtClean="0">
                <a:solidFill>
                  <a:srgbClr val="FFFF00"/>
                </a:solidFill>
              </a:rPr>
              <a:t>сәйкес </a:t>
            </a:r>
            <a:r>
              <a:rPr lang="ru-RU" sz="3200" b="1" i="1" dirty="0" smtClean="0">
                <a:solidFill>
                  <a:srgbClr val="FFFF00"/>
                </a:solidFill>
              </a:rPr>
              <a:t>1, 25 % </a:t>
            </a:r>
            <a:r>
              <a:rPr lang="ru-RU" sz="3200" b="1" i="1" dirty="0" err="1" smtClean="0">
                <a:solidFill>
                  <a:srgbClr val="FFFF00"/>
                </a:solidFill>
              </a:rPr>
              <a:t>биiк</a:t>
            </a:r>
            <a:r>
              <a:rPr lang="ru-RU" sz="3200" b="1" i="1" dirty="0" smtClean="0">
                <a:solidFill>
                  <a:srgbClr val="FFFF00"/>
                </a:solidFill>
              </a:rPr>
              <a:t> </a:t>
            </a:r>
            <a:r>
              <a:rPr lang="ru-RU" sz="3200" b="1" i="1" dirty="0" err="1" smtClean="0">
                <a:solidFill>
                  <a:srgbClr val="FFFF00"/>
                </a:solidFill>
              </a:rPr>
              <a:t>болуы</a:t>
            </a:r>
            <a:r>
              <a:rPr lang="ru-RU" sz="3200" b="1" i="1" dirty="0" smtClean="0">
                <a:solidFill>
                  <a:srgbClr val="FFFF00"/>
                </a:solidFill>
              </a:rPr>
              <a:t> </a:t>
            </a:r>
            <a:r>
              <a:rPr lang="ru-RU" sz="3200" b="1" i="1" dirty="0" err="1" smtClean="0">
                <a:solidFill>
                  <a:srgbClr val="FFFF00"/>
                </a:solidFill>
              </a:rPr>
              <a:t>керек</a:t>
            </a:r>
            <a:r>
              <a:rPr lang="ru-RU" sz="3200" b="1" i="1" dirty="0" smtClean="0">
                <a:solidFill>
                  <a:srgbClr val="FFFF00"/>
                </a:solidFill>
              </a:rPr>
              <a:t>, </a:t>
            </a:r>
            <a:r>
              <a:rPr lang="ru-RU" sz="3200" b="1" i="1" dirty="0" err="1" smtClean="0">
                <a:solidFill>
                  <a:srgbClr val="FFFF00"/>
                </a:solidFill>
              </a:rPr>
              <a:t>болжырдың мазмұныды </a:t>
            </a:r>
            <a:r>
              <a:rPr lang="ru-RU" sz="3200" b="1" i="1" dirty="0" smtClean="0">
                <a:solidFill>
                  <a:srgbClr val="FFFF00"/>
                </a:solidFill>
              </a:rPr>
              <a:t>- </a:t>
            </a:r>
            <a:r>
              <a:rPr lang="ru-RU" sz="3200" b="1" i="1" dirty="0" err="1" smtClean="0">
                <a:solidFill>
                  <a:srgbClr val="FFFF00"/>
                </a:solidFill>
              </a:rPr>
              <a:t>кемiнде</a:t>
            </a:r>
            <a:r>
              <a:rPr lang="ru-RU" sz="3200" b="1" i="1" dirty="0" smtClean="0">
                <a:solidFill>
                  <a:srgbClr val="FFFF00"/>
                </a:solidFill>
              </a:rPr>
              <a:t> 25 %, </a:t>
            </a:r>
            <a:r>
              <a:rPr lang="ru-RU" sz="3200" b="1" i="1" dirty="0" err="1" smtClean="0">
                <a:solidFill>
                  <a:srgbClr val="FFFF00"/>
                </a:solidFill>
              </a:rPr>
              <a:t>төменде емес</a:t>
            </a:r>
            <a:r>
              <a:rPr lang="ru-RU" sz="3200" b="1" i="1" dirty="0" smtClean="0">
                <a:solidFill>
                  <a:srgbClr val="FFFF00"/>
                </a:solidFill>
              </a:rPr>
              <a:t> </a:t>
            </a:r>
            <a:r>
              <a:rPr lang="ru-RU" sz="3200" b="1" i="1" dirty="0" err="1" smtClean="0">
                <a:solidFill>
                  <a:srgbClr val="FFFF00"/>
                </a:solidFill>
              </a:rPr>
              <a:t>екiншi</a:t>
            </a:r>
            <a:r>
              <a:rPr lang="ru-RU" sz="3200" b="1" i="1" dirty="0" smtClean="0">
                <a:solidFill>
                  <a:srgbClr val="FFFF00"/>
                </a:solidFill>
              </a:rPr>
              <a:t> </a:t>
            </a:r>
            <a:r>
              <a:rPr lang="ru-RU" sz="3200" b="1" i="1" dirty="0" err="1" smtClean="0">
                <a:solidFill>
                  <a:srgbClr val="FFFF00"/>
                </a:solidFill>
              </a:rPr>
              <a:t>топтың сапасы</a:t>
            </a:r>
            <a:r>
              <a:rPr lang="ru-RU" sz="3200" b="1" i="1" dirty="0" smtClean="0">
                <a:solidFill>
                  <a:srgbClr val="FFFF00"/>
                </a:solidFill>
              </a:rPr>
              <a:t> </a:t>
            </a:r>
            <a:r>
              <a:rPr lang="ru-RU" sz="3200" b="1" i="1" dirty="0" err="1" smtClean="0">
                <a:solidFill>
                  <a:srgbClr val="FFFF00"/>
                </a:solidFill>
              </a:rPr>
              <a:t>бойынша</a:t>
            </a:r>
            <a:r>
              <a:rPr lang="ru-RU" sz="3200" b="1" i="1" dirty="0" smtClean="0">
                <a:solidFill>
                  <a:srgbClr val="FFFF00"/>
                </a:solidFill>
              </a:rPr>
              <a:t>, </a:t>
            </a:r>
            <a:r>
              <a:rPr lang="ru-RU" sz="3200" b="1" i="1" dirty="0" err="1" smtClean="0">
                <a:solidFill>
                  <a:srgbClr val="FFFF00"/>
                </a:solidFill>
              </a:rPr>
              <a:t>ұнтақтың iрiлiгi</a:t>
            </a:r>
            <a:r>
              <a:rPr lang="ru-RU" sz="3200" b="1" i="1" dirty="0" smtClean="0">
                <a:solidFill>
                  <a:srgbClr val="FFFF00"/>
                </a:solidFill>
              </a:rPr>
              <a:t> 2, 0 % </a:t>
            </a:r>
            <a:r>
              <a:rPr lang="ru-RU" sz="3200" b="1" i="1" dirty="0" err="1" smtClean="0">
                <a:solidFill>
                  <a:srgbClr val="FFFF00"/>
                </a:solidFill>
              </a:rPr>
              <a:t>және </a:t>
            </a:r>
            <a:r>
              <a:rPr lang="ru-RU" sz="3200" b="1" i="1" dirty="0" smtClean="0">
                <a:solidFill>
                  <a:srgbClr val="FFFF00"/>
                </a:solidFill>
              </a:rPr>
              <a:t>№ 38-шi </a:t>
            </a:r>
            <a:r>
              <a:rPr lang="ru-RU" sz="3200" b="1" i="1" dirty="0" err="1" smtClean="0">
                <a:solidFill>
                  <a:srgbClr val="FFFF00"/>
                </a:solidFill>
              </a:rPr>
              <a:t>жiбек</a:t>
            </a:r>
            <a:r>
              <a:rPr lang="ru-RU" sz="3200" b="1" i="1" dirty="0" smtClean="0">
                <a:solidFill>
                  <a:srgbClr val="FFFF00"/>
                </a:solidFill>
              </a:rPr>
              <a:t> </a:t>
            </a:r>
            <a:r>
              <a:rPr lang="ru-RU" sz="3200" b="1" i="1" dirty="0" err="1" smtClean="0">
                <a:solidFill>
                  <a:srgbClr val="FFFF00"/>
                </a:solidFill>
              </a:rPr>
              <a:t>елеуiшiнiң өтуiмен аспайтын</a:t>
            </a:r>
            <a:r>
              <a:rPr lang="ru-RU" sz="3200" b="1" i="1" dirty="0" smtClean="0">
                <a:solidFill>
                  <a:srgbClr val="FFFF00"/>
                </a:solidFill>
              </a:rPr>
              <a:t> </a:t>
            </a:r>
            <a:r>
              <a:rPr lang="ru-RU" sz="3200" b="1" i="1" dirty="0" err="1" smtClean="0">
                <a:solidFill>
                  <a:srgbClr val="FFFF00"/>
                </a:solidFill>
              </a:rPr>
              <a:t>жiбек</a:t>
            </a:r>
            <a:r>
              <a:rPr lang="ru-RU" sz="3200" b="1" i="1" dirty="0" smtClean="0">
                <a:solidFill>
                  <a:srgbClr val="FFFF00"/>
                </a:solidFill>
              </a:rPr>
              <a:t> </a:t>
            </a:r>
            <a:r>
              <a:rPr lang="ru-RU" sz="3200" b="1" i="1" dirty="0" err="1" smtClean="0">
                <a:solidFill>
                  <a:srgbClr val="FFFF00"/>
                </a:solidFill>
              </a:rPr>
              <a:t>елеуiшiнде</a:t>
            </a:r>
            <a:r>
              <a:rPr lang="ru-RU" sz="3200" b="1" i="1" dirty="0" smtClean="0">
                <a:solidFill>
                  <a:srgbClr val="FFFF00"/>
                </a:solidFill>
              </a:rPr>
              <a:t> № 27 </a:t>
            </a:r>
            <a:r>
              <a:rPr lang="ru-RU" sz="3200" b="1" i="1" dirty="0" err="1" smtClean="0">
                <a:solidFill>
                  <a:srgbClr val="FFFF00"/>
                </a:solidFill>
              </a:rPr>
              <a:t>қалдықпен бейнеленедi</a:t>
            </a:r>
            <a:r>
              <a:rPr lang="ru-RU" sz="3200" b="1" i="1" dirty="0" smtClean="0">
                <a:solidFill>
                  <a:srgbClr val="FFFF00"/>
                </a:solidFill>
              </a:rPr>
              <a:t> - </a:t>
            </a:r>
            <a:r>
              <a:rPr lang="ru-RU" sz="3200" b="1" i="1" dirty="0" err="1" smtClean="0">
                <a:solidFill>
                  <a:srgbClr val="FFFF00"/>
                </a:solidFill>
              </a:rPr>
              <a:t>кемiнде</a:t>
            </a:r>
            <a:r>
              <a:rPr lang="ru-RU" sz="3200" b="1" i="1" dirty="0" smtClean="0">
                <a:solidFill>
                  <a:srgbClr val="FFFF00"/>
                </a:solidFill>
              </a:rPr>
              <a:t> 65, 0 %.0</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737880"/>
          </a:xfrm>
        </p:spPr>
        <p:txBody>
          <a:bodyPr>
            <a:normAutofit/>
          </a:bodyPr>
          <a:lstStyle/>
          <a:p>
            <a:pPr algn="ctr">
              <a:buNone/>
            </a:pPr>
            <a:r>
              <a:rPr lang="ru-RU" sz="3600" b="1" i="1" dirty="0" err="1" smtClean="0"/>
              <a:t>Екiншi</a:t>
            </a:r>
            <a:r>
              <a:rPr lang="ru-RU" sz="3600" b="1" i="1" dirty="0" smtClean="0"/>
              <a:t> </a:t>
            </a:r>
            <a:r>
              <a:rPr lang="ru-RU" sz="3600" b="1" i="1" dirty="0" err="1" smtClean="0"/>
              <a:t>сорттың ұнына </a:t>
            </a:r>
            <a:r>
              <a:rPr lang="ru-RU" sz="3600" b="1" i="1" dirty="0" smtClean="0"/>
              <a:t>85 % </a:t>
            </a:r>
            <a:r>
              <a:rPr lang="ru-RU" sz="3600" b="1" i="1" dirty="0" err="1" smtClean="0"/>
              <a:t>ұнтақ дамыған технологиялық сұлбасы </a:t>
            </a:r>
            <a:r>
              <a:rPr lang="ru-RU" sz="3600" b="1" i="1" dirty="0" smtClean="0"/>
              <a:t>бар </a:t>
            </a:r>
            <a:r>
              <a:rPr lang="ru-RU" sz="3600" b="1" i="1" dirty="0" err="1" smtClean="0"/>
              <a:t>күрделi наубай</a:t>
            </a:r>
            <a:r>
              <a:rPr lang="ru-RU" sz="3600" b="1" i="1" dirty="0" smtClean="0"/>
              <a:t> </a:t>
            </a:r>
            <a:r>
              <a:rPr lang="ru-RU" sz="3600" b="1" i="1" dirty="0" err="1" smtClean="0"/>
              <a:t>ұнтақтары бар</a:t>
            </a:r>
            <a:r>
              <a:rPr lang="ru-RU" sz="3600" b="1" i="1" dirty="0" smtClean="0"/>
              <a:t> </a:t>
            </a:r>
            <a:r>
              <a:rPr lang="ru-RU" sz="3600" b="1" i="1" dirty="0" err="1" smtClean="0"/>
              <a:t>салыстыруда</a:t>
            </a:r>
            <a:r>
              <a:rPr lang="ru-RU" sz="3600" b="1" i="1" dirty="0" smtClean="0"/>
              <a:t> </a:t>
            </a:r>
            <a:r>
              <a:rPr lang="ru-RU" sz="3600" b="1" i="1" dirty="0" err="1" smtClean="0"/>
              <a:t>сөндiрудi </a:t>
            </a:r>
            <a:r>
              <a:rPr lang="ru-RU" sz="3600" b="1" i="1" dirty="0" smtClean="0"/>
              <a:t>процесс </a:t>
            </a:r>
            <a:r>
              <a:rPr lang="ru-RU" sz="3600" b="1" i="1" dirty="0" err="1" smtClean="0"/>
              <a:t>және қысқартылған майдалау</a:t>
            </a:r>
            <a:r>
              <a:rPr lang="ru-RU" sz="3600" b="1" i="1" dirty="0" smtClean="0"/>
              <a:t> </a:t>
            </a:r>
            <a:r>
              <a:rPr lang="ru-RU" sz="3600" b="1" i="1" dirty="0" err="1" smtClean="0"/>
              <a:t>процесс</a:t>
            </a:r>
            <a:r>
              <a:rPr lang="ru-RU" sz="3600" b="1" i="1" dirty="0" smtClean="0"/>
              <a:t> </a:t>
            </a:r>
            <a:r>
              <a:rPr lang="ru-RU" sz="3600" b="1" i="1" dirty="0" err="1" smtClean="0"/>
              <a:t>қысқартылған қысқартылған жыртық процессте</a:t>
            </a:r>
            <a:r>
              <a:rPr lang="ru-RU" sz="3600" b="1" i="1" dirty="0" smtClean="0"/>
              <a:t> </a:t>
            </a:r>
            <a:r>
              <a:rPr lang="ru-RU" sz="3600" b="1" i="1" dirty="0" err="1" smtClean="0"/>
              <a:t>iске</a:t>
            </a:r>
            <a:r>
              <a:rPr lang="ru-RU" sz="3600" b="1" i="1" dirty="0" smtClean="0"/>
              <a:t> </a:t>
            </a:r>
            <a:r>
              <a:rPr lang="ru-RU" sz="3600" b="1" i="1" dirty="0" err="1" smtClean="0"/>
              <a:t>асады</a:t>
            </a:r>
            <a:r>
              <a:rPr lang="ru-RU" sz="3600" b="1" i="1" dirty="0" smtClean="0"/>
              <a:t>. </a:t>
            </a:r>
            <a:r>
              <a:rPr lang="ru-RU" sz="3600" b="1" i="1" dirty="0" err="1" smtClean="0"/>
              <a:t>Тегiстеттiр</a:t>
            </a:r>
            <a:r>
              <a:rPr lang="ru-RU" sz="3600" b="1" i="1" dirty="0" smtClean="0"/>
              <a:t> </a:t>
            </a:r>
            <a:r>
              <a:rPr lang="ru-RU" sz="3600" b="1" i="1" dirty="0" err="1" smtClean="0"/>
              <a:t>процессiн</a:t>
            </a:r>
            <a:r>
              <a:rPr lang="ru-RU" sz="3600" b="1" i="1" dirty="0" smtClean="0"/>
              <a:t> </a:t>
            </a:r>
            <a:r>
              <a:rPr lang="ru-RU" sz="3600" b="1" i="1" dirty="0" err="1" smtClean="0"/>
              <a:t>толық болмайды</a:t>
            </a:r>
            <a:r>
              <a:rPr lang="ru-RU" sz="3600" b="1" i="1" dirty="0" smtClean="0"/>
              <a:t>.</a:t>
            </a:r>
          </a:p>
          <a:p>
            <a:pPr algn="ctr"/>
            <a:endParaRPr lang="ru-RU" sz="3600" b="1" i="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6023632"/>
          </a:xfrm>
        </p:spPr>
        <p:txBody>
          <a:bodyPr>
            <a:normAutofit/>
          </a:bodyPr>
          <a:lstStyle/>
          <a:p>
            <a:pPr algn="ctr">
              <a:buNone/>
            </a:pPr>
            <a:r>
              <a:rPr lang="ru-RU" sz="2400" b="1" i="1" dirty="0" err="1" smtClean="0">
                <a:solidFill>
                  <a:srgbClr val="FFFF00"/>
                </a:solidFill>
              </a:rPr>
              <a:t>Ұсақтаудың өнiмдерiнiң iрiктеуi</a:t>
            </a:r>
            <a:r>
              <a:rPr lang="ru-RU" sz="2400" b="1" i="1" dirty="0" smtClean="0">
                <a:solidFill>
                  <a:srgbClr val="FFFF00"/>
                </a:solidFill>
              </a:rPr>
              <a:t> </a:t>
            </a:r>
            <a:r>
              <a:rPr lang="ru-RU" sz="2400" b="1" i="1" dirty="0" err="1" smtClean="0">
                <a:solidFill>
                  <a:srgbClr val="FFFF00"/>
                </a:solidFill>
              </a:rPr>
              <a:t>бiр</a:t>
            </a:r>
            <a:r>
              <a:rPr lang="ru-RU" sz="2400" b="1" i="1" dirty="0" smtClean="0">
                <a:solidFill>
                  <a:srgbClr val="FFFF00"/>
                </a:solidFill>
              </a:rPr>
              <a:t> </a:t>
            </a:r>
            <a:r>
              <a:rPr lang="ru-RU" sz="2400" b="1" i="1" dirty="0" err="1" smtClean="0">
                <a:solidFill>
                  <a:srgbClr val="FFFF00"/>
                </a:solidFill>
              </a:rPr>
              <a:t>кезеңге iске</a:t>
            </a:r>
            <a:r>
              <a:rPr lang="ru-RU" sz="2400" b="1" i="1" dirty="0" smtClean="0">
                <a:solidFill>
                  <a:srgbClr val="FFFF00"/>
                </a:solidFill>
              </a:rPr>
              <a:t> </a:t>
            </a:r>
            <a:r>
              <a:rPr lang="ru-RU" sz="2400" b="1" i="1" dirty="0" err="1" smtClean="0">
                <a:solidFill>
                  <a:srgbClr val="FFFF00"/>
                </a:solidFill>
              </a:rPr>
              <a:t>асады</a:t>
            </a:r>
            <a:r>
              <a:rPr lang="ru-RU" sz="2400" b="1" i="1" dirty="0" smtClean="0">
                <a:solidFill>
                  <a:srgbClr val="FFFF00"/>
                </a:solidFill>
              </a:rPr>
              <a:t>, </a:t>
            </a:r>
            <a:r>
              <a:rPr lang="ru-RU" sz="2400" b="1" i="1" dirty="0" err="1" smtClean="0">
                <a:solidFill>
                  <a:srgbClr val="FFFF00"/>
                </a:solidFill>
              </a:rPr>
              <a:t>фракциядағы өнiмдерiнiң круподунстовых</a:t>
            </a:r>
            <a:r>
              <a:rPr lang="ru-RU" sz="2400" b="1" i="1" dirty="0" smtClean="0">
                <a:solidFill>
                  <a:srgbClr val="FFFF00"/>
                </a:solidFill>
              </a:rPr>
              <a:t> </a:t>
            </a:r>
            <a:r>
              <a:rPr lang="ru-RU" sz="2400" b="1" i="1" dirty="0" err="1" smtClean="0">
                <a:solidFill>
                  <a:srgbClr val="FFFF00"/>
                </a:solidFill>
              </a:rPr>
              <a:t>бөлуiнде өйткенi қажетi жоқты.</a:t>
            </a:r>
            <a:r>
              <a:rPr lang="ru-RU" sz="2400" b="1" i="1" dirty="0" smtClean="0">
                <a:solidFill>
                  <a:srgbClr val="FFFF00"/>
                </a:solidFill>
              </a:rPr>
              <a:t> </a:t>
            </a:r>
            <a:r>
              <a:rPr lang="ru-RU" sz="2400" b="1" i="1" dirty="0" err="1" smtClean="0">
                <a:solidFill>
                  <a:srgbClr val="FFFF00"/>
                </a:solidFill>
              </a:rPr>
              <a:t>Сүзетiн бетке</a:t>
            </a:r>
            <a:r>
              <a:rPr lang="ru-RU" sz="2400" b="1" i="1" dirty="0" smtClean="0">
                <a:solidFill>
                  <a:srgbClr val="FFFF00"/>
                </a:solidFill>
              </a:rPr>
              <a:t> </a:t>
            </a:r>
            <a:r>
              <a:rPr lang="ru-RU" sz="2400" b="1" i="1" dirty="0" err="1" smtClean="0">
                <a:solidFill>
                  <a:srgbClr val="FFFF00"/>
                </a:solidFill>
              </a:rPr>
              <a:t>ұсақтауды </a:t>
            </a:r>
            <a:r>
              <a:rPr lang="ru-RU" sz="2400" b="1" i="1" dirty="0" smtClean="0">
                <a:solidFill>
                  <a:srgbClr val="FFFF00"/>
                </a:solidFill>
              </a:rPr>
              <a:t>процесс </a:t>
            </a:r>
            <a:r>
              <a:rPr lang="ru-RU" sz="2400" b="1" i="1" dirty="0" err="1" smtClean="0">
                <a:solidFill>
                  <a:srgbClr val="FFFF00"/>
                </a:solidFill>
              </a:rPr>
              <a:t>және жүктемелердiң төмендетуiнiң интенсификациялары</a:t>
            </a:r>
            <a:r>
              <a:rPr lang="ru-RU" sz="2400" b="1" i="1" dirty="0" smtClean="0">
                <a:solidFill>
                  <a:srgbClr val="FFFF00"/>
                </a:solidFill>
              </a:rPr>
              <a:t> </a:t>
            </a:r>
            <a:r>
              <a:rPr lang="ru-RU" sz="2400" b="1" i="1" dirty="0" err="1" smtClean="0">
                <a:solidFill>
                  <a:srgbClr val="FFFF00"/>
                </a:solidFill>
              </a:rPr>
              <a:t>үшiн машиналардың Бичевтерiндегi</a:t>
            </a:r>
            <a:r>
              <a:rPr lang="ru-RU" sz="2400" b="1" i="1" dirty="0" smtClean="0">
                <a:solidFill>
                  <a:srgbClr val="FFFF00"/>
                </a:solidFill>
              </a:rPr>
              <a:t> </a:t>
            </a:r>
            <a:r>
              <a:rPr lang="ru-RU" sz="2400" b="1" i="1" dirty="0" err="1" smtClean="0">
                <a:solidFill>
                  <a:srgbClr val="FFFF00"/>
                </a:solidFill>
              </a:rPr>
              <a:t>доизмельчениесi</a:t>
            </a:r>
            <a:r>
              <a:rPr lang="ru-RU" sz="2400" b="1" i="1" dirty="0" smtClean="0">
                <a:solidFill>
                  <a:srgbClr val="FFFF00"/>
                </a:solidFill>
              </a:rPr>
              <a:t> </a:t>
            </a:r>
            <a:r>
              <a:rPr lang="ru-RU" sz="2400" b="1" i="1" dirty="0" err="1" smtClean="0">
                <a:solidFill>
                  <a:srgbClr val="FFFF00"/>
                </a:solidFill>
              </a:rPr>
              <a:t>жаншып</a:t>
            </a:r>
            <a:r>
              <a:rPr lang="ru-RU" sz="2400" b="1" i="1" dirty="0" smtClean="0">
                <a:solidFill>
                  <a:srgbClr val="FFFF00"/>
                </a:solidFill>
              </a:rPr>
              <a:t> </a:t>
            </a:r>
            <a:r>
              <a:rPr lang="ru-RU" sz="2400" b="1" i="1" dirty="0" err="1" smtClean="0">
                <a:solidFill>
                  <a:srgbClr val="FFFF00"/>
                </a:solidFill>
              </a:rPr>
              <a:t>қақтау станоктердегi</a:t>
            </a:r>
            <a:r>
              <a:rPr lang="ru-RU" sz="2400" b="1" i="1" dirty="0" smtClean="0">
                <a:solidFill>
                  <a:srgbClr val="FFFF00"/>
                </a:solidFill>
              </a:rPr>
              <a:t> </a:t>
            </a:r>
            <a:r>
              <a:rPr lang="ru-RU" sz="2400" b="1" i="1" dirty="0" err="1" smtClean="0">
                <a:solidFill>
                  <a:srgbClr val="FFFF00"/>
                </a:solidFill>
              </a:rPr>
              <a:t>негiзгi</a:t>
            </a:r>
            <a:r>
              <a:rPr lang="ru-RU" sz="2400" b="1" i="1" dirty="0" smtClean="0">
                <a:solidFill>
                  <a:srgbClr val="FFFF00"/>
                </a:solidFill>
              </a:rPr>
              <a:t> </a:t>
            </a:r>
            <a:r>
              <a:rPr lang="ru-RU" sz="2400" b="1" i="1" dirty="0" err="1" smtClean="0">
                <a:solidFill>
                  <a:srgbClr val="FFFF00"/>
                </a:solidFill>
              </a:rPr>
              <a:t>ұсақтауынан кейiн</a:t>
            </a:r>
            <a:r>
              <a:rPr lang="ru-RU" sz="2400" b="1" i="1" dirty="0" smtClean="0">
                <a:solidFill>
                  <a:srgbClr val="FFFF00"/>
                </a:solidFill>
              </a:rPr>
              <a:t> </a:t>
            </a:r>
            <a:r>
              <a:rPr lang="ru-RU" sz="2400" b="1" i="1" dirty="0" err="1" smtClean="0">
                <a:solidFill>
                  <a:srgbClr val="FFFF00"/>
                </a:solidFill>
              </a:rPr>
              <a:t>ұсынылады</a:t>
            </a:r>
            <a:r>
              <a:rPr lang="ru-RU" sz="2400" b="1" i="1" dirty="0" smtClean="0">
                <a:solidFill>
                  <a:srgbClr val="FFFF00"/>
                </a:solidFill>
              </a:rPr>
              <a:t>. </a:t>
            </a:r>
            <a:r>
              <a:rPr lang="ru-RU" sz="2400" b="1" i="1" dirty="0" err="1" smtClean="0">
                <a:solidFill>
                  <a:srgbClr val="FFFF00"/>
                </a:solidFill>
              </a:rPr>
              <a:t>Жыртық процесстiң құрастыруы сондықтан тартумен</a:t>
            </a:r>
            <a:r>
              <a:rPr lang="ru-RU" sz="2400" b="1" i="1" dirty="0" smtClean="0">
                <a:solidFill>
                  <a:srgbClr val="FFFF00"/>
                </a:solidFill>
              </a:rPr>
              <a:t> </a:t>
            </a:r>
            <a:r>
              <a:rPr lang="ru-RU" sz="2400" b="1" i="1" dirty="0" err="1" smtClean="0">
                <a:solidFill>
                  <a:srgbClr val="FFFF00"/>
                </a:solidFill>
              </a:rPr>
              <a:t>iске</a:t>
            </a:r>
            <a:r>
              <a:rPr lang="ru-RU" sz="2400" b="1" i="1" dirty="0" smtClean="0">
                <a:solidFill>
                  <a:srgbClr val="FFFF00"/>
                </a:solidFill>
              </a:rPr>
              <a:t> аса </a:t>
            </a:r>
            <a:r>
              <a:rPr lang="ru-RU" sz="2400" b="1" i="1" dirty="0" err="1" smtClean="0">
                <a:solidFill>
                  <a:srgbClr val="FFFF00"/>
                </a:solidFill>
              </a:rPr>
              <a:t>алады</a:t>
            </a:r>
            <a:r>
              <a:rPr lang="ru-RU" sz="2400" b="1" i="1" dirty="0" smtClean="0">
                <a:solidFill>
                  <a:srgbClr val="FFFF00"/>
                </a:solidFill>
              </a:rPr>
              <a:t> </a:t>
            </a:r>
            <a:r>
              <a:rPr lang="ru-RU" sz="2400" b="1" i="1" dirty="0" err="1" smtClean="0">
                <a:solidFill>
                  <a:srgbClr val="FFFF00"/>
                </a:solidFill>
              </a:rPr>
              <a:t>немесе</a:t>
            </a:r>
            <a:r>
              <a:rPr lang="ru-RU" sz="2400" b="1" i="1" dirty="0" smtClean="0">
                <a:solidFill>
                  <a:srgbClr val="FFFF00"/>
                </a:solidFill>
              </a:rPr>
              <a:t> </a:t>
            </a:r>
            <a:r>
              <a:rPr lang="ru-RU" sz="2400" b="1" i="1" dirty="0" err="1" smtClean="0">
                <a:solidFill>
                  <a:srgbClr val="FFFF00"/>
                </a:solidFill>
              </a:rPr>
              <a:t>машиналардың Бичевтерiнiң тартуысыз</a:t>
            </a:r>
            <a:r>
              <a:rPr lang="ru-RU" sz="2400" b="1" i="1" dirty="0" smtClean="0">
                <a:solidFill>
                  <a:srgbClr val="FFFF00"/>
                </a:solidFill>
              </a:rPr>
              <a:t>. </a:t>
            </a:r>
            <a:r>
              <a:rPr lang="ru-RU" sz="2400" b="1" i="1" dirty="0" err="1" smtClean="0">
                <a:solidFill>
                  <a:srgbClr val="FFFF00"/>
                </a:solidFill>
              </a:rPr>
              <a:t>Соңғы жыртық жүйелермен жиналыс</a:t>
            </a:r>
            <a:r>
              <a:rPr lang="ru-RU" sz="2400" b="1" i="1" dirty="0" smtClean="0">
                <a:solidFill>
                  <a:srgbClr val="FFFF00"/>
                </a:solidFill>
              </a:rPr>
              <a:t> </a:t>
            </a:r>
            <a:r>
              <a:rPr lang="ru-RU" sz="2400" b="1" i="1" dirty="0" err="1" smtClean="0">
                <a:solidFill>
                  <a:srgbClr val="FFFF00"/>
                </a:solidFill>
              </a:rPr>
              <a:t>астықтан эндоспермасының шығаруды дәрежесiнде қолайлы бiлiнген</a:t>
            </a:r>
            <a:r>
              <a:rPr lang="ru-RU" sz="2400" b="1" i="1" dirty="0" smtClean="0">
                <a:solidFill>
                  <a:srgbClr val="FFFF00"/>
                </a:solidFill>
              </a:rPr>
              <a:t> </a:t>
            </a:r>
            <a:r>
              <a:rPr lang="ru-RU" sz="2400" b="1" i="1" dirty="0" err="1" smtClean="0">
                <a:solidFill>
                  <a:srgbClr val="FFFF00"/>
                </a:solidFill>
              </a:rPr>
              <a:t>машиналар</a:t>
            </a:r>
            <a:r>
              <a:rPr lang="ru-RU" sz="2400" b="1" i="1" dirty="0" smtClean="0">
                <a:solidFill>
                  <a:srgbClr val="FFFF00"/>
                </a:solidFill>
              </a:rPr>
              <a:t> </a:t>
            </a:r>
            <a:r>
              <a:rPr lang="ru-RU" sz="2400" b="1" i="1" dirty="0" err="1" smtClean="0">
                <a:solidFill>
                  <a:srgbClr val="FFFF00"/>
                </a:solidFill>
              </a:rPr>
              <a:t>вымольныхқа қаралудан өтедi.</a:t>
            </a:r>
            <a:r>
              <a:rPr lang="ru-RU" sz="2400" b="1" i="1" dirty="0" smtClean="0">
                <a:solidFill>
                  <a:srgbClr val="FFFF00"/>
                </a:solidFill>
              </a:rPr>
              <a:t> </a:t>
            </a:r>
            <a:r>
              <a:rPr lang="ru-RU" sz="2400" b="1" i="1" dirty="0" err="1" smtClean="0">
                <a:solidFill>
                  <a:srgbClr val="FFFF00"/>
                </a:solidFill>
              </a:rPr>
              <a:t>Дамыған схемасы</a:t>
            </a:r>
            <a:r>
              <a:rPr lang="ru-RU" sz="2400" b="1" i="1" dirty="0" smtClean="0">
                <a:solidFill>
                  <a:srgbClr val="FFFF00"/>
                </a:solidFill>
              </a:rPr>
              <a:t> бар </a:t>
            </a:r>
            <a:r>
              <a:rPr lang="ru-RU" sz="2400" b="1" i="1" dirty="0" err="1" smtClean="0">
                <a:solidFill>
                  <a:srgbClr val="FFFF00"/>
                </a:solidFill>
              </a:rPr>
              <a:t>технологиялары</a:t>
            </a:r>
            <a:r>
              <a:rPr lang="ru-RU" sz="2400" b="1" i="1" dirty="0" smtClean="0">
                <a:solidFill>
                  <a:srgbClr val="FFFF00"/>
                </a:solidFill>
              </a:rPr>
              <a:t> </a:t>
            </a:r>
            <a:r>
              <a:rPr lang="ru-RU" sz="2400" b="1" i="1" dirty="0" err="1" smtClean="0">
                <a:solidFill>
                  <a:srgbClr val="FFFF00"/>
                </a:solidFill>
              </a:rPr>
              <a:t>бар</a:t>
            </a:r>
            <a:r>
              <a:rPr lang="ru-RU" sz="2400" b="1" i="1" dirty="0" smtClean="0">
                <a:solidFill>
                  <a:srgbClr val="FFFF00"/>
                </a:solidFill>
              </a:rPr>
              <a:t> </a:t>
            </a:r>
            <a:r>
              <a:rPr lang="ru-RU" sz="2400" b="1" i="1" dirty="0" err="1" smtClean="0">
                <a:solidFill>
                  <a:srgbClr val="FFFF00"/>
                </a:solidFill>
              </a:rPr>
              <a:t>салыстырудағы жыртық процесстегi</a:t>
            </a:r>
            <a:r>
              <a:rPr lang="ru-RU" sz="2400" b="1" i="1" dirty="0" smtClean="0">
                <a:solidFill>
                  <a:srgbClr val="FFFF00"/>
                </a:solidFill>
              </a:rPr>
              <a:t> </a:t>
            </a:r>
            <a:r>
              <a:rPr lang="ru-RU" sz="2400" b="1" i="1" dirty="0" err="1" smtClean="0">
                <a:solidFill>
                  <a:srgbClr val="FFFF00"/>
                </a:solidFill>
              </a:rPr>
              <a:t>ұсақтауды қарқын өседi</a:t>
            </a:r>
            <a:r>
              <a:rPr lang="ru-RU" sz="2400" b="1" i="1" dirty="0" smtClean="0">
                <a:solidFill>
                  <a:srgbClr val="FFFF00"/>
                </a:solidFill>
              </a:rPr>
              <a:t>.</a:t>
            </a:r>
          </a:p>
          <a:p>
            <a:pPr algn="ctr"/>
            <a:endParaRPr lang="ru-RU" sz="2400" b="1" i="1" dirty="0">
              <a:solidFill>
                <a:srgbClr val="FFFF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880756"/>
          </a:xfrm>
        </p:spPr>
        <p:txBody>
          <a:bodyPr>
            <a:normAutofit fontScale="92500" lnSpcReduction="20000"/>
          </a:bodyPr>
          <a:lstStyle/>
          <a:p>
            <a:pPr algn="ctr">
              <a:buNone/>
            </a:pPr>
            <a:r>
              <a:rPr lang="ru-RU" b="1" i="1" dirty="0" err="1" smtClean="0">
                <a:solidFill>
                  <a:srgbClr val="FFFF00"/>
                </a:solidFill>
              </a:rPr>
              <a:t>Жыртық процесстегi</a:t>
            </a:r>
            <a:r>
              <a:rPr lang="ru-RU" b="1" i="1" dirty="0" smtClean="0">
                <a:solidFill>
                  <a:srgbClr val="FFFF00"/>
                </a:solidFill>
              </a:rPr>
              <a:t> </a:t>
            </a:r>
            <a:r>
              <a:rPr lang="ru-RU" b="1" i="1" dirty="0" err="1" smtClean="0">
                <a:solidFill>
                  <a:srgbClr val="FFFF00"/>
                </a:solidFill>
              </a:rPr>
              <a:t>ұсақтаулары өнiмдердiң iрiктеуiнде</a:t>
            </a:r>
            <a:r>
              <a:rPr lang="ru-RU" b="1" i="1" dirty="0" smtClean="0">
                <a:solidFill>
                  <a:srgbClr val="FFFF00"/>
                </a:solidFill>
              </a:rPr>
              <a:t> </a:t>
            </a:r>
            <a:r>
              <a:rPr lang="ru-RU" b="1" i="1" dirty="0" err="1" smtClean="0">
                <a:solidFill>
                  <a:srgbClr val="FFFF00"/>
                </a:solidFill>
              </a:rPr>
              <a:t>бiрiншi</a:t>
            </a:r>
            <a:r>
              <a:rPr lang="ru-RU" b="1" i="1" dirty="0" smtClean="0">
                <a:solidFill>
                  <a:srgbClr val="FFFF00"/>
                </a:solidFill>
              </a:rPr>
              <a:t> </a:t>
            </a:r>
            <a:r>
              <a:rPr lang="ru-RU" b="1" i="1" dirty="0" err="1" smtClean="0">
                <a:solidFill>
                  <a:srgbClr val="FFFF00"/>
                </a:solidFill>
              </a:rPr>
              <a:t>және молар</a:t>
            </a:r>
            <a:r>
              <a:rPr lang="ru-RU" b="1" i="1" dirty="0" smtClean="0">
                <a:solidFill>
                  <a:srgbClr val="FFFF00"/>
                </a:solidFill>
              </a:rPr>
              <a:t> </a:t>
            </a:r>
            <a:r>
              <a:rPr lang="ru-RU" b="1" i="1" dirty="0" err="1" smtClean="0">
                <a:solidFill>
                  <a:srgbClr val="FFFF00"/>
                </a:solidFill>
              </a:rPr>
              <a:t>және Брбтың рассевовтың бiрiншi</a:t>
            </a:r>
            <a:r>
              <a:rPr lang="ru-RU" b="1" i="1" dirty="0" smtClean="0">
                <a:solidFill>
                  <a:srgbClr val="FFFF00"/>
                </a:solidFill>
              </a:rPr>
              <a:t> </a:t>
            </a:r>
            <a:r>
              <a:rPr lang="ru-RU" b="1" i="1" dirty="0" err="1" smtClean="0">
                <a:solidFill>
                  <a:srgbClr val="FFFF00"/>
                </a:solidFill>
              </a:rPr>
              <a:t>түрдiң схемасының Зрш-шы</a:t>
            </a:r>
            <a:r>
              <a:rPr lang="ru-RU" b="1" i="1" dirty="0" smtClean="0">
                <a:solidFill>
                  <a:srgbClr val="FFFF00"/>
                </a:solidFill>
              </a:rPr>
              <a:t> </a:t>
            </a:r>
            <a:r>
              <a:rPr lang="ru-RU" b="1" i="1" dirty="0" err="1" smtClean="0">
                <a:solidFill>
                  <a:srgbClr val="FFFF00"/>
                </a:solidFill>
              </a:rPr>
              <a:t>және Зрш-шiнiң рассевовтың екiншi</a:t>
            </a:r>
            <a:r>
              <a:rPr lang="ru-RU" b="1" i="1" dirty="0" smtClean="0">
                <a:solidFill>
                  <a:srgbClr val="FFFF00"/>
                </a:solidFill>
              </a:rPr>
              <a:t> </a:t>
            </a:r>
            <a:r>
              <a:rPr lang="ru-RU" b="1" i="1" dirty="0" err="1" smtClean="0">
                <a:solidFill>
                  <a:srgbClr val="FFFF00"/>
                </a:solidFill>
              </a:rPr>
              <a:t>технологиялық сұлбаларын қолданады.</a:t>
            </a:r>
            <a:r>
              <a:rPr lang="ru-RU" b="1" i="1" dirty="0" smtClean="0">
                <a:solidFill>
                  <a:srgbClr val="FFFF00"/>
                </a:solidFill>
              </a:rPr>
              <a:t> </a:t>
            </a:r>
            <a:r>
              <a:rPr lang="ru-RU" b="1" i="1" dirty="0" err="1" smtClean="0">
                <a:solidFill>
                  <a:srgbClr val="FFFF00"/>
                </a:solidFill>
              </a:rPr>
              <a:t>Елеуiштердiң таңдап алуы</a:t>
            </a:r>
            <a:r>
              <a:rPr lang="ru-RU" b="1" i="1" dirty="0" smtClean="0">
                <a:solidFill>
                  <a:srgbClr val="FFFF00"/>
                </a:solidFill>
              </a:rPr>
              <a:t>, </a:t>
            </a:r>
            <a:r>
              <a:rPr lang="ru-RU" b="1" i="1" dirty="0" err="1" smtClean="0">
                <a:solidFill>
                  <a:srgbClr val="FFFF00"/>
                </a:solidFill>
              </a:rPr>
              <a:t>сонымен</a:t>
            </a:r>
            <a:r>
              <a:rPr lang="ru-RU" b="1" i="1" dirty="0" smtClean="0">
                <a:solidFill>
                  <a:srgbClr val="FFFF00"/>
                </a:solidFill>
              </a:rPr>
              <a:t> </a:t>
            </a:r>
            <a:r>
              <a:rPr lang="ru-RU" b="1" i="1" dirty="0" err="1" smtClean="0">
                <a:solidFill>
                  <a:srgbClr val="FFFF00"/>
                </a:solidFill>
              </a:rPr>
              <a:t>қатар күрделi наубай</a:t>
            </a:r>
            <a:r>
              <a:rPr lang="ru-RU" b="1" i="1" dirty="0" smtClean="0">
                <a:solidFill>
                  <a:srgbClr val="FFFF00"/>
                </a:solidFill>
              </a:rPr>
              <a:t> </a:t>
            </a:r>
            <a:r>
              <a:rPr lang="ru-RU" b="1" i="1" dirty="0" err="1" smtClean="0">
                <a:solidFill>
                  <a:srgbClr val="FFFF00"/>
                </a:solidFill>
              </a:rPr>
              <a:t>ұнтақтар үшiн, ұсақтау және технологиялық жүйенiң есебiнiң өнiмдерiнiң бөлiкшелiк құрамына байланысты</a:t>
            </a:r>
            <a:r>
              <a:rPr lang="ru-RU" b="1" i="1" dirty="0" smtClean="0">
                <a:solidFill>
                  <a:srgbClr val="FFFF00"/>
                </a:solidFill>
              </a:rPr>
              <a:t> </a:t>
            </a:r>
            <a:r>
              <a:rPr lang="ru-RU" b="1" i="1" dirty="0" err="1" smtClean="0">
                <a:solidFill>
                  <a:srgbClr val="FFFF00"/>
                </a:solidFill>
              </a:rPr>
              <a:t>iске</a:t>
            </a:r>
            <a:r>
              <a:rPr lang="ru-RU" b="1" i="1" dirty="0" smtClean="0">
                <a:solidFill>
                  <a:srgbClr val="FFFF00"/>
                </a:solidFill>
              </a:rPr>
              <a:t> </a:t>
            </a:r>
            <a:r>
              <a:rPr lang="ru-RU" b="1" i="1" dirty="0" err="1" smtClean="0">
                <a:solidFill>
                  <a:srgbClr val="FFFF00"/>
                </a:solidFill>
              </a:rPr>
              <a:t>асады</a:t>
            </a:r>
            <a:r>
              <a:rPr lang="ru-RU" b="1" i="1" dirty="0" smtClean="0">
                <a:solidFill>
                  <a:srgbClr val="FFFF00"/>
                </a:solidFill>
              </a:rPr>
              <a:t>.</a:t>
            </a:r>
          </a:p>
          <a:p>
            <a:pPr algn="ctr">
              <a:buNone/>
            </a:pPr>
            <a:r>
              <a:rPr lang="ru-RU" b="1" i="1" dirty="0" err="1" smtClean="0">
                <a:solidFill>
                  <a:srgbClr val="FFFF00"/>
                </a:solidFill>
              </a:rPr>
              <a:t>Майдалау</a:t>
            </a:r>
            <a:r>
              <a:rPr lang="ru-RU" b="1" i="1" dirty="0" smtClean="0">
                <a:solidFill>
                  <a:srgbClr val="FFFF00"/>
                </a:solidFill>
              </a:rPr>
              <a:t> </a:t>
            </a:r>
            <a:r>
              <a:rPr lang="ru-RU" b="1" i="1" dirty="0" err="1" smtClean="0">
                <a:solidFill>
                  <a:srgbClr val="FFFF00"/>
                </a:solidFill>
              </a:rPr>
              <a:t>процессi</a:t>
            </a:r>
            <a:r>
              <a:rPr lang="ru-RU" b="1" i="1" dirty="0" smtClean="0">
                <a:solidFill>
                  <a:srgbClr val="FFFF00"/>
                </a:solidFill>
              </a:rPr>
              <a:t> </a:t>
            </a:r>
            <a:r>
              <a:rPr lang="ru-RU" b="1" i="1" dirty="0" err="1" smtClean="0">
                <a:solidFill>
                  <a:srgbClr val="FFFF00"/>
                </a:solidFill>
              </a:rPr>
              <a:t>алты</a:t>
            </a:r>
            <a:r>
              <a:rPr lang="ru-RU" b="1" i="1" dirty="0" smtClean="0">
                <a:solidFill>
                  <a:srgbClr val="FFFF00"/>
                </a:solidFill>
              </a:rPr>
              <a:t> </a:t>
            </a:r>
            <a:r>
              <a:rPr lang="ru-RU" b="1" i="1" dirty="0" err="1" smtClean="0">
                <a:solidFill>
                  <a:srgbClr val="FFFF00"/>
                </a:solidFill>
              </a:rPr>
              <a:t>жүйелерде беске</a:t>
            </a:r>
            <a:r>
              <a:rPr lang="ru-RU" b="1" i="1" dirty="0" smtClean="0">
                <a:solidFill>
                  <a:srgbClr val="FFFF00"/>
                </a:solidFill>
              </a:rPr>
              <a:t>, </a:t>
            </a:r>
            <a:r>
              <a:rPr lang="ru-RU" b="1" i="1" dirty="0" err="1" smtClean="0">
                <a:solidFill>
                  <a:srgbClr val="FFFF00"/>
                </a:solidFill>
              </a:rPr>
              <a:t>iлуде</a:t>
            </a:r>
            <a:r>
              <a:rPr lang="ru-RU" b="1" i="1" dirty="0" smtClean="0">
                <a:solidFill>
                  <a:srgbClr val="FFFF00"/>
                </a:solidFill>
              </a:rPr>
              <a:t> </a:t>
            </a:r>
            <a:r>
              <a:rPr lang="ru-RU" b="1" i="1" dirty="0" err="1" smtClean="0">
                <a:solidFill>
                  <a:srgbClr val="FFFF00"/>
                </a:solidFill>
              </a:rPr>
              <a:t>бiреу</a:t>
            </a:r>
            <a:r>
              <a:rPr lang="ru-RU" b="1" i="1" dirty="0" smtClean="0">
                <a:solidFill>
                  <a:srgbClr val="FFFF00"/>
                </a:solidFill>
              </a:rPr>
              <a:t> </a:t>
            </a:r>
            <a:r>
              <a:rPr lang="ru-RU" b="1" i="1" dirty="0" err="1" smtClean="0">
                <a:solidFill>
                  <a:srgbClr val="FFFF00"/>
                </a:solidFill>
              </a:rPr>
              <a:t>ойып</a:t>
            </a:r>
            <a:r>
              <a:rPr lang="ru-RU" b="1" i="1" dirty="0" smtClean="0">
                <a:solidFill>
                  <a:srgbClr val="FFFF00"/>
                </a:solidFill>
              </a:rPr>
              <a:t> </a:t>
            </a:r>
            <a:r>
              <a:rPr lang="ru-RU" b="1" i="1" dirty="0" err="1" smtClean="0">
                <a:solidFill>
                  <a:srgbClr val="FFFF00"/>
                </a:solidFill>
              </a:rPr>
              <a:t>жасалған белдiктердiң қолдануымен iске</a:t>
            </a:r>
            <a:r>
              <a:rPr lang="ru-RU" b="1" i="1" dirty="0" smtClean="0">
                <a:solidFill>
                  <a:srgbClr val="FFFF00"/>
                </a:solidFill>
              </a:rPr>
              <a:t> </a:t>
            </a:r>
            <a:r>
              <a:rPr lang="ru-RU" b="1" i="1" dirty="0" err="1" smtClean="0">
                <a:solidFill>
                  <a:srgbClr val="FFFF00"/>
                </a:solidFill>
              </a:rPr>
              <a:t>асады</a:t>
            </a:r>
            <a:r>
              <a:rPr lang="ru-RU" b="1" i="1" dirty="0" smtClean="0">
                <a:solidFill>
                  <a:srgbClr val="FFFF00"/>
                </a:solidFill>
              </a:rPr>
              <a:t>. </a:t>
            </a:r>
            <a:r>
              <a:rPr lang="ru-RU" b="1" i="1" dirty="0" err="1" smtClean="0">
                <a:solidFill>
                  <a:srgbClr val="FFFF00"/>
                </a:solidFill>
              </a:rPr>
              <a:t>Бiрiншiге</a:t>
            </a:r>
            <a:r>
              <a:rPr lang="ru-RU" b="1" i="1" dirty="0" smtClean="0">
                <a:solidFill>
                  <a:srgbClr val="FFFF00"/>
                </a:solidFill>
              </a:rPr>
              <a:t> </a:t>
            </a:r>
            <a:r>
              <a:rPr lang="ru-RU" b="1" i="1" dirty="0" err="1" smtClean="0">
                <a:solidFill>
                  <a:srgbClr val="FFFF00"/>
                </a:solidFill>
              </a:rPr>
              <a:t>және екiншi</a:t>
            </a:r>
            <a:r>
              <a:rPr lang="ru-RU" b="1" i="1" dirty="0" smtClean="0">
                <a:solidFill>
                  <a:srgbClr val="FFFF00"/>
                </a:solidFill>
              </a:rPr>
              <a:t> </a:t>
            </a:r>
            <a:r>
              <a:rPr lang="ru-RU" b="1" i="1" dirty="0" err="1" smtClean="0">
                <a:solidFill>
                  <a:srgbClr val="FFFF00"/>
                </a:solidFill>
              </a:rPr>
              <a:t>майдалау</a:t>
            </a:r>
            <a:r>
              <a:rPr lang="ru-RU" b="1" i="1" dirty="0" smtClean="0">
                <a:solidFill>
                  <a:srgbClr val="FFFF00"/>
                </a:solidFill>
              </a:rPr>
              <a:t> </a:t>
            </a:r>
            <a:r>
              <a:rPr lang="ru-RU" b="1" i="1" dirty="0" err="1" smtClean="0">
                <a:solidFill>
                  <a:srgbClr val="FFFF00"/>
                </a:solidFill>
              </a:rPr>
              <a:t>жүйелерi </a:t>
            </a:r>
            <a:r>
              <a:rPr lang="ru-RU" b="1" i="1" dirty="0" smtClean="0">
                <a:solidFill>
                  <a:srgbClr val="FFFF00"/>
                </a:solidFill>
              </a:rPr>
              <a:t>№ 43-шi № 38 </a:t>
            </a:r>
            <a:r>
              <a:rPr lang="ru-RU" b="1" i="1" dirty="0" err="1" smtClean="0">
                <a:solidFill>
                  <a:srgbClr val="FFFF00"/>
                </a:solidFill>
              </a:rPr>
              <a:t>немесе</a:t>
            </a:r>
            <a:r>
              <a:rPr lang="ru-RU" b="1" i="1" dirty="0" smtClean="0">
                <a:solidFill>
                  <a:srgbClr val="FFFF00"/>
                </a:solidFill>
              </a:rPr>
              <a:t> капрон </a:t>
            </a:r>
            <a:r>
              <a:rPr lang="ru-RU" b="1" i="1" dirty="0" err="1" smtClean="0">
                <a:solidFill>
                  <a:srgbClr val="FFFF00"/>
                </a:solidFill>
              </a:rPr>
              <a:t>елеуiшi</a:t>
            </a:r>
            <a:r>
              <a:rPr lang="ru-RU" b="1" i="1" dirty="0" smtClean="0">
                <a:solidFill>
                  <a:srgbClr val="FFFF00"/>
                </a:solidFill>
              </a:rPr>
              <a:t>, </a:t>
            </a:r>
            <a:r>
              <a:rPr lang="ru-RU" b="1" i="1" dirty="0" err="1" smtClean="0">
                <a:solidFill>
                  <a:srgbClr val="FFFF00"/>
                </a:solidFill>
              </a:rPr>
              <a:t>немесе</a:t>
            </a:r>
            <a:r>
              <a:rPr lang="ru-RU" b="1" i="1" dirty="0" smtClean="0">
                <a:solidFill>
                  <a:srgbClr val="FFFF00"/>
                </a:solidFill>
              </a:rPr>
              <a:t> № 41/43-шi полиамид </a:t>
            </a:r>
            <a:r>
              <a:rPr lang="ru-RU" b="1" i="1" dirty="0" err="1" smtClean="0">
                <a:solidFill>
                  <a:srgbClr val="FFFF00"/>
                </a:solidFill>
              </a:rPr>
              <a:t>елеуiшi</a:t>
            </a:r>
            <a:r>
              <a:rPr lang="ru-RU" b="1" i="1" dirty="0" smtClean="0">
                <a:solidFill>
                  <a:srgbClr val="FFFF00"/>
                </a:solidFill>
              </a:rPr>
              <a:t> </a:t>
            </a:r>
            <a:r>
              <a:rPr lang="ru-RU" b="1" i="1" dirty="0" err="1" smtClean="0">
                <a:solidFill>
                  <a:srgbClr val="FFFF00"/>
                </a:solidFill>
              </a:rPr>
              <a:t>ұн </a:t>
            </a:r>
            <a:r>
              <a:rPr lang="ru-RU" b="1" i="1" dirty="0" smtClean="0">
                <a:solidFill>
                  <a:srgbClr val="FFFF00"/>
                </a:solidFill>
              </a:rPr>
              <a:t>50-60 % </a:t>
            </a:r>
            <a:r>
              <a:rPr lang="ru-RU" b="1" i="1" dirty="0" err="1" smtClean="0">
                <a:solidFill>
                  <a:srgbClr val="FFFF00"/>
                </a:solidFill>
              </a:rPr>
              <a:t>жiбек</a:t>
            </a:r>
            <a:r>
              <a:rPr lang="ru-RU" b="1" i="1" dirty="0" smtClean="0">
                <a:solidFill>
                  <a:srgbClr val="FFFF00"/>
                </a:solidFill>
              </a:rPr>
              <a:t> </a:t>
            </a:r>
            <a:r>
              <a:rPr lang="ru-RU" b="1" i="1" dirty="0" err="1" smtClean="0">
                <a:solidFill>
                  <a:srgbClr val="FFFF00"/>
                </a:solidFill>
              </a:rPr>
              <a:t>елеуiшi</a:t>
            </a:r>
            <a:r>
              <a:rPr lang="ru-RU" b="1" i="1" dirty="0" smtClean="0">
                <a:solidFill>
                  <a:srgbClr val="FFFF00"/>
                </a:solidFill>
              </a:rPr>
              <a:t> </a:t>
            </a:r>
            <a:r>
              <a:rPr lang="ru-RU" b="1" i="1" dirty="0" err="1" smtClean="0">
                <a:solidFill>
                  <a:srgbClr val="FFFF00"/>
                </a:solidFill>
              </a:rPr>
              <a:t>арқылы алуға ұсынылады</a:t>
            </a:r>
            <a:r>
              <a:rPr lang="ru-RU" b="1" i="1" dirty="0" smtClean="0">
                <a:solidFill>
                  <a:srgbClr val="FFFF00"/>
                </a:solidFill>
              </a:rPr>
              <a:t>. </a:t>
            </a:r>
            <a:r>
              <a:rPr lang="ru-RU" b="1" i="1" dirty="0" err="1" smtClean="0">
                <a:solidFill>
                  <a:srgbClr val="FFFF00"/>
                </a:solidFill>
              </a:rPr>
              <a:t>Ұнның шығаруын шаманың өңге майдалау</a:t>
            </a:r>
            <a:r>
              <a:rPr lang="ru-RU" b="1" i="1" dirty="0" smtClean="0">
                <a:solidFill>
                  <a:srgbClr val="FFFF00"/>
                </a:solidFill>
              </a:rPr>
              <a:t> </a:t>
            </a:r>
            <a:r>
              <a:rPr lang="ru-RU" b="1" i="1" dirty="0" err="1" smtClean="0">
                <a:solidFill>
                  <a:srgbClr val="FFFF00"/>
                </a:solidFill>
              </a:rPr>
              <a:t>жүйелерiне шектердегi</a:t>
            </a:r>
            <a:r>
              <a:rPr lang="ru-RU" b="1" i="1" dirty="0" smtClean="0">
                <a:solidFill>
                  <a:srgbClr val="FFFF00"/>
                </a:solidFill>
              </a:rPr>
              <a:t> 30-40 % </a:t>
            </a:r>
            <a:r>
              <a:rPr lang="ru-RU" b="1" i="1" dirty="0" err="1" smtClean="0">
                <a:solidFill>
                  <a:srgbClr val="FFFF00"/>
                </a:solidFill>
              </a:rPr>
              <a:t>болуы</a:t>
            </a:r>
            <a:r>
              <a:rPr lang="ru-RU" b="1" i="1" dirty="0" smtClean="0">
                <a:solidFill>
                  <a:srgbClr val="FFFF00"/>
                </a:solidFill>
              </a:rPr>
              <a:t> </a:t>
            </a:r>
            <a:r>
              <a:rPr lang="ru-RU" b="1" i="1" dirty="0" err="1" smtClean="0">
                <a:solidFill>
                  <a:srgbClr val="FFFF00"/>
                </a:solidFill>
              </a:rPr>
              <a:t>керек</a:t>
            </a:r>
            <a:r>
              <a:rPr lang="ru-RU" b="1" i="1" dirty="0" smtClean="0">
                <a:solidFill>
                  <a:srgbClr val="FFFF00"/>
                </a:solidFill>
              </a:rPr>
              <a:t>.</a:t>
            </a:r>
          </a:p>
          <a:p>
            <a:pPr algn="ctr">
              <a:buNone/>
            </a:pPr>
            <a:endParaRPr lang="ru-RU" b="1" i="1" dirty="0">
              <a:solidFill>
                <a:srgbClr val="FFFF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54692"/>
          </a:xfrm>
        </p:spPr>
        <p:txBody>
          <a:bodyPr>
            <a:normAutofit/>
          </a:bodyPr>
          <a:lstStyle/>
          <a:p>
            <a:r>
              <a:rPr lang="kk-KZ" sz="7200" i="1" dirty="0" smtClean="0">
                <a:solidFill>
                  <a:srgbClr val="FF0000"/>
                </a:solidFill>
                <a:latin typeface="+mn-lt"/>
              </a:rPr>
              <a:t>96 %-шi ұнның шығуы бар бидайының тұсқағаз ұнтағы.</a:t>
            </a:r>
            <a:endParaRPr lang="ru-RU" sz="7200" dirty="0">
              <a:solidFill>
                <a:srgbClr val="FF0000"/>
              </a:solidFill>
              <a:latin typeface="+mn-l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952194"/>
          </a:xfrm>
        </p:spPr>
        <p:txBody>
          <a:bodyPr>
            <a:normAutofit fontScale="85000" lnSpcReduction="20000"/>
          </a:bodyPr>
          <a:lstStyle/>
          <a:p>
            <a:pPr algn="ctr">
              <a:buNone/>
            </a:pPr>
            <a:r>
              <a:rPr lang="ru-RU" b="1" i="1" dirty="0" smtClean="0"/>
              <a:t>Химия </a:t>
            </a:r>
            <a:r>
              <a:rPr lang="ru-RU" b="1" i="1" dirty="0" err="1" smtClean="0"/>
              <a:t>құрамы бойынша</a:t>
            </a:r>
            <a:r>
              <a:rPr lang="ru-RU" b="1" i="1" dirty="0" smtClean="0"/>
              <a:t> </a:t>
            </a:r>
            <a:r>
              <a:rPr lang="ru-RU" b="1" i="1" dirty="0" err="1" smtClean="0"/>
              <a:t>тұсқағаз ұн iс</a:t>
            </a:r>
            <a:r>
              <a:rPr lang="ru-RU" b="1" i="1" dirty="0" smtClean="0"/>
              <a:t> </a:t>
            </a:r>
            <a:r>
              <a:rPr lang="ru-RU" b="1" i="1" dirty="0" err="1" smtClean="0"/>
              <a:t>жүзiнде астықтың </a:t>
            </a:r>
            <a:r>
              <a:rPr lang="ru-RU" b="1" i="1" dirty="0" smtClean="0"/>
              <a:t>химия </a:t>
            </a:r>
            <a:r>
              <a:rPr lang="ru-RU" b="1" i="1" dirty="0" err="1" smtClean="0"/>
              <a:t>құрамы</a:t>
            </a:r>
            <a:r>
              <a:rPr lang="ru-RU" b="1" i="1" dirty="0" smtClean="0"/>
              <a:t>, </a:t>
            </a:r>
            <a:r>
              <a:rPr lang="ru-RU" b="1" i="1" dirty="0" err="1" smtClean="0"/>
              <a:t>технологияның процессiнде</a:t>
            </a:r>
            <a:r>
              <a:rPr lang="ru-RU" b="1" i="1" dirty="0" smtClean="0"/>
              <a:t> </a:t>
            </a:r>
            <a:r>
              <a:rPr lang="ru-RU" b="1" i="1" dirty="0" err="1" smtClean="0"/>
              <a:t>өйткенiнi қайталайды жинағы </a:t>
            </a:r>
            <a:r>
              <a:rPr lang="ru-RU" b="1" i="1" dirty="0" smtClean="0"/>
              <a:t>1 % </a:t>
            </a:r>
            <a:r>
              <a:rPr lang="ru-RU" b="1" i="1" dirty="0" err="1" smtClean="0"/>
              <a:t>алып</a:t>
            </a:r>
            <a:r>
              <a:rPr lang="ru-RU" b="1" i="1" dirty="0" smtClean="0"/>
              <a:t> </a:t>
            </a:r>
            <a:r>
              <a:rPr lang="ru-RU" b="1" i="1" dirty="0" err="1" smtClean="0"/>
              <a:t>қояды шап</a:t>
            </a:r>
            <a:r>
              <a:rPr lang="ru-RU" b="1" i="1" dirty="0" smtClean="0"/>
              <a:t>. </a:t>
            </a:r>
            <a:r>
              <a:rPr lang="ru-RU" b="1" i="1" dirty="0" err="1" smtClean="0"/>
              <a:t>Тұсқағаз ұнның </a:t>
            </a:r>
            <a:r>
              <a:rPr lang="ru-RU" b="1" i="1" dirty="0" smtClean="0"/>
              <a:t>сапа </a:t>
            </a:r>
            <a:r>
              <a:rPr lang="ru-RU" b="1" i="1" dirty="0" err="1" smtClean="0"/>
              <a:t>көрсеткiштерi </a:t>
            </a:r>
            <a:r>
              <a:rPr lang="ru-RU" b="1" i="1" dirty="0" smtClean="0"/>
              <a:t>(26574-шi-шi ГОСТ) </a:t>
            </a:r>
            <a:r>
              <a:rPr lang="ru-RU" b="1" i="1" dirty="0" err="1" smtClean="0"/>
              <a:t>мемлекеттiк</a:t>
            </a:r>
            <a:r>
              <a:rPr lang="ru-RU" b="1" i="1" dirty="0" smtClean="0"/>
              <a:t> </a:t>
            </a:r>
            <a:r>
              <a:rPr lang="ru-RU" b="1" i="1" dirty="0" err="1" smtClean="0"/>
              <a:t>стандарттармен</a:t>
            </a:r>
            <a:r>
              <a:rPr lang="ru-RU" b="1" i="1" dirty="0" smtClean="0"/>
              <a:t> </a:t>
            </a:r>
            <a:r>
              <a:rPr lang="ru-RU" b="1" i="1" dirty="0" err="1" smtClean="0"/>
              <a:t>реттеледi</a:t>
            </a:r>
            <a:r>
              <a:rPr lang="ru-RU" b="1" i="1" dirty="0" smtClean="0"/>
              <a:t>. </a:t>
            </a:r>
            <a:r>
              <a:rPr lang="ru-RU" b="1" i="1" dirty="0" err="1" smtClean="0"/>
              <a:t>Ақ қабықтардың көрiнетiн бөлшектерi </a:t>
            </a:r>
            <a:r>
              <a:rPr lang="ru-RU" b="1" i="1" dirty="0" smtClean="0"/>
              <a:t>бар </a:t>
            </a:r>
            <a:r>
              <a:rPr lang="ru-RU" b="1" i="1" dirty="0" err="1" smtClean="0"/>
              <a:t>сарылау</a:t>
            </a:r>
            <a:r>
              <a:rPr lang="ru-RU" b="1" i="1" dirty="0" smtClean="0"/>
              <a:t> </a:t>
            </a:r>
            <a:r>
              <a:rPr lang="ru-RU" b="1" i="1" dirty="0" err="1" smtClean="0"/>
              <a:t>немесе</a:t>
            </a:r>
            <a:r>
              <a:rPr lang="ru-RU" b="1" i="1" dirty="0" smtClean="0"/>
              <a:t> </a:t>
            </a:r>
            <a:r>
              <a:rPr lang="ru-RU" b="1" i="1" dirty="0" err="1" smtClean="0"/>
              <a:t>сұрлау реңiмен тұсқағаз ұнның түсi</a:t>
            </a:r>
            <a:r>
              <a:rPr lang="ru-RU" b="1" i="1" dirty="0" smtClean="0"/>
              <a:t>. </a:t>
            </a:r>
            <a:r>
              <a:rPr lang="ru-RU" b="1" i="1" dirty="0" err="1" smtClean="0"/>
              <a:t>Тұсқағаз ұнының күлдiлiгi тазартуға дейiн</a:t>
            </a:r>
            <a:r>
              <a:rPr lang="ru-RU" b="1" i="1" dirty="0" smtClean="0"/>
              <a:t> </a:t>
            </a:r>
            <a:r>
              <a:rPr lang="ru-RU" b="1" i="1" dirty="0" err="1" smtClean="0"/>
              <a:t>астықтың күлдiлiгi немен</a:t>
            </a:r>
            <a:r>
              <a:rPr lang="ru-RU" b="1" i="1" dirty="0" smtClean="0"/>
              <a:t> 0, 07 %</a:t>
            </a:r>
            <a:r>
              <a:rPr lang="ru-RU" b="1" i="1" dirty="0" err="1" smtClean="0"/>
              <a:t>ке</a:t>
            </a:r>
            <a:r>
              <a:rPr lang="ru-RU" b="1" i="1" dirty="0" smtClean="0"/>
              <a:t> </a:t>
            </a:r>
            <a:r>
              <a:rPr lang="ru-RU" b="1" i="1" dirty="0" err="1" smtClean="0"/>
              <a:t>төменде болуы</a:t>
            </a:r>
            <a:r>
              <a:rPr lang="ru-RU" b="1" i="1" dirty="0" smtClean="0"/>
              <a:t> </a:t>
            </a:r>
            <a:r>
              <a:rPr lang="ru-RU" b="1" i="1" dirty="0" err="1" smtClean="0"/>
              <a:t>керек</a:t>
            </a:r>
            <a:r>
              <a:rPr lang="ru-RU" b="1" i="1" dirty="0" smtClean="0"/>
              <a:t>, </a:t>
            </a:r>
            <a:r>
              <a:rPr lang="ru-RU" b="1" i="1" dirty="0" err="1" smtClean="0"/>
              <a:t>бiрақ аспайтын</a:t>
            </a:r>
            <a:r>
              <a:rPr lang="ru-RU" b="1" i="1" dirty="0" smtClean="0"/>
              <a:t> 2, 0 %.0 </a:t>
            </a:r>
            <a:r>
              <a:rPr lang="ru-RU" b="1" i="1" dirty="0" err="1" smtClean="0"/>
              <a:t>Тұсқағаз ұнды технологиялық үдерiсте </a:t>
            </a:r>
            <a:r>
              <a:rPr lang="ru-RU" b="1" i="1" dirty="0" smtClean="0"/>
              <a:t>0iрек, 6 </a:t>
            </a:r>
            <a:r>
              <a:rPr lang="ru-RU" b="1" i="1" dirty="0" err="1" smtClean="0"/>
              <a:t>ммның саңылауларын өлшемдерi </a:t>
            </a:r>
            <a:r>
              <a:rPr lang="ru-RU" b="1" i="1" dirty="0" smtClean="0"/>
              <a:t>бар </a:t>
            </a:r>
            <a:r>
              <a:rPr lang="ru-RU" b="1" i="1" dirty="0" err="1" smtClean="0"/>
              <a:t>елеуiштiң металлотканыесi</a:t>
            </a:r>
            <a:r>
              <a:rPr lang="ru-RU" b="1" i="1" dirty="0" smtClean="0"/>
              <a:t> </a:t>
            </a:r>
            <a:r>
              <a:rPr lang="ru-RU" b="1" i="1" dirty="0" err="1" smtClean="0"/>
              <a:t>арқылы алып</a:t>
            </a:r>
            <a:r>
              <a:rPr lang="ru-RU" b="1" i="1" dirty="0" smtClean="0"/>
              <a:t> </a:t>
            </a:r>
            <a:r>
              <a:rPr lang="ru-RU" b="1" i="1" dirty="0" err="1" smtClean="0"/>
              <a:t>қояды</a:t>
            </a:r>
            <a:r>
              <a:rPr lang="ru-RU" b="1" i="1" dirty="0" smtClean="0"/>
              <a:t>. </a:t>
            </a:r>
            <a:r>
              <a:rPr lang="ru-RU" b="1" i="1" dirty="0" err="1" smtClean="0"/>
              <a:t>Сайып</a:t>
            </a:r>
            <a:r>
              <a:rPr lang="ru-RU" b="1" i="1" dirty="0" smtClean="0"/>
              <a:t> </a:t>
            </a:r>
            <a:r>
              <a:rPr lang="ru-RU" b="1" i="1" dirty="0" err="1" smtClean="0"/>
              <a:t>келгенде</a:t>
            </a:r>
            <a:r>
              <a:rPr lang="ru-RU" b="1" i="1" dirty="0" smtClean="0"/>
              <a:t>, </a:t>
            </a:r>
            <a:r>
              <a:rPr lang="ru-RU" b="1" i="1" dirty="0" err="1" smtClean="0"/>
              <a:t>тұсқағаз ұнда қатысуға рұқсат етiледi</a:t>
            </a:r>
            <a:r>
              <a:rPr lang="ru-RU" b="1" i="1" dirty="0" smtClean="0"/>
              <a:t> </a:t>
            </a:r>
            <a:r>
              <a:rPr lang="ru-RU" b="1" i="1" dirty="0" err="1" smtClean="0"/>
              <a:t>iрi</a:t>
            </a:r>
            <a:r>
              <a:rPr lang="ru-RU" b="1" i="1" dirty="0" smtClean="0"/>
              <a:t> </a:t>
            </a:r>
            <a:r>
              <a:rPr lang="ru-RU" b="1" i="1" dirty="0" err="1" smtClean="0"/>
              <a:t>бөлшектер жеткiлiктi</a:t>
            </a:r>
            <a:r>
              <a:rPr lang="ru-RU" b="1" i="1" dirty="0" smtClean="0"/>
              <a:t>. </a:t>
            </a:r>
            <a:r>
              <a:rPr lang="ru-RU" b="1" i="1" dirty="0" err="1" smtClean="0"/>
              <a:t>Ұнтақтың iрiлiгi</a:t>
            </a:r>
            <a:r>
              <a:rPr lang="ru-RU" b="1" i="1" dirty="0" smtClean="0"/>
              <a:t> 2 %</a:t>
            </a:r>
            <a:r>
              <a:rPr lang="ru-RU" b="1" i="1" dirty="0" err="1" smtClean="0"/>
              <a:t>тен</a:t>
            </a:r>
            <a:r>
              <a:rPr lang="ru-RU" b="1" i="1" dirty="0" smtClean="0"/>
              <a:t> </a:t>
            </a:r>
            <a:r>
              <a:rPr lang="ru-RU" b="1" i="1" dirty="0" err="1" smtClean="0"/>
              <a:t>көп еместiң </a:t>
            </a:r>
            <a:r>
              <a:rPr lang="ru-RU" b="1" i="1" dirty="0" smtClean="0"/>
              <a:t>№ 067нiң </a:t>
            </a:r>
            <a:r>
              <a:rPr lang="ru-RU" b="1" i="1" dirty="0" err="1" smtClean="0"/>
              <a:t>елеуiшi</a:t>
            </a:r>
            <a:r>
              <a:rPr lang="ru-RU" b="1" i="1" dirty="0" smtClean="0"/>
              <a:t> </a:t>
            </a:r>
            <a:r>
              <a:rPr lang="ru-RU" b="1" i="1" dirty="0" err="1" smtClean="0"/>
              <a:t>және атластың </a:t>
            </a:r>
            <a:r>
              <a:rPr lang="ru-RU" b="1" i="1" dirty="0" smtClean="0"/>
              <a:t>№ 38iн </a:t>
            </a:r>
            <a:r>
              <a:rPr lang="ru-RU" b="1" i="1" dirty="0" err="1" smtClean="0"/>
              <a:t>елеуiштiң өтуiмен металлотканомға қалдықпен бейнеленедi</a:t>
            </a:r>
            <a:r>
              <a:rPr lang="ru-RU" b="1" i="1" dirty="0" smtClean="0"/>
              <a:t> - </a:t>
            </a:r>
            <a:r>
              <a:rPr lang="ru-RU" b="1" i="1" dirty="0" err="1" smtClean="0"/>
              <a:t>кемiнде</a:t>
            </a:r>
            <a:r>
              <a:rPr lang="ru-RU" b="1" i="1" dirty="0" smtClean="0"/>
              <a:t> 35, 0 %.0 </a:t>
            </a:r>
            <a:r>
              <a:rPr lang="ru-RU" b="1" i="1" dirty="0" err="1" smtClean="0"/>
              <a:t>Ұндағы шикi</a:t>
            </a:r>
            <a:r>
              <a:rPr lang="ru-RU" b="1" i="1" dirty="0" smtClean="0"/>
              <a:t> </a:t>
            </a:r>
            <a:r>
              <a:rPr lang="ru-RU" b="1" i="1" dirty="0" err="1" smtClean="0"/>
              <a:t>күйiнде болжырдың </a:t>
            </a:r>
            <a:r>
              <a:rPr lang="ru-RU" b="1" i="1" dirty="0" smtClean="0"/>
              <a:t>саны </a:t>
            </a:r>
            <a:r>
              <a:rPr lang="ru-RU" b="1" i="1" dirty="0" err="1" smtClean="0"/>
              <a:t>болуы</a:t>
            </a:r>
            <a:r>
              <a:rPr lang="ru-RU" b="1" i="1" dirty="0" smtClean="0"/>
              <a:t> </a:t>
            </a:r>
            <a:r>
              <a:rPr lang="ru-RU" b="1" i="1" dirty="0" err="1" smtClean="0"/>
              <a:t>керек</a:t>
            </a:r>
            <a:r>
              <a:rPr lang="ru-RU" b="1" i="1" dirty="0" smtClean="0"/>
              <a:t>, </a:t>
            </a:r>
            <a:r>
              <a:rPr lang="ru-RU" b="1" i="1" dirty="0" err="1" smtClean="0"/>
              <a:t>төменде емес</a:t>
            </a:r>
            <a:r>
              <a:rPr lang="ru-RU" b="1" i="1" dirty="0" smtClean="0"/>
              <a:t> </a:t>
            </a:r>
            <a:r>
              <a:rPr lang="ru-RU" b="1" i="1" dirty="0" err="1" smtClean="0"/>
              <a:t>екiншi</a:t>
            </a:r>
            <a:r>
              <a:rPr lang="ru-RU" b="1" i="1" dirty="0" smtClean="0"/>
              <a:t> </a:t>
            </a:r>
            <a:r>
              <a:rPr lang="ru-RU" b="1" i="1" dirty="0" err="1" smtClean="0"/>
              <a:t>топтың сапасы</a:t>
            </a:r>
            <a:r>
              <a:rPr lang="ru-RU" b="1" i="1" dirty="0" smtClean="0"/>
              <a:t> </a:t>
            </a:r>
            <a:r>
              <a:rPr lang="ru-RU" b="1" i="1" dirty="0" err="1" smtClean="0"/>
              <a:t>бойынша</a:t>
            </a:r>
            <a:endParaRPr lang="ru-RU" b="1" i="1" dirty="0" smtClean="0"/>
          </a:p>
          <a:p>
            <a:pPr algn="ctr"/>
            <a:endParaRPr lang="ru-RU" b="1" i="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214290"/>
            <a:ext cx="8786874" cy="6357982"/>
          </a:xfrm>
        </p:spPr>
        <p:txBody>
          <a:bodyPr>
            <a:normAutofit fontScale="92500" lnSpcReduction="20000"/>
          </a:bodyPr>
          <a:lstStyle/>
          <a:p>
            <a:pPr algn="ctr">
              <a:buNone/>
            </a:pPr>
            <a:r>
              <a:rPr lang="ru-RU" sz="3000" b="1" i="1" dirty="0" err="1" smtClean="0">
                <a:solidFill>
                  <a:srgbClr val="FFFF00"/>
                </a:solidFill>
              </a:rPr>
              <a:t>Тұсқағаз ұнға шеттегi</a:t>
            </a:r>
            <a:r>
              <a:rPr lang="ru-RU" sz="3000" b="1" i="1" dirty="0" smtClean="0">
                <a:solidFill>
                  <a:srgbClr val="FFFF00"/>
                </a:solidFill>
              </a:rPr>
              <a:t> </a:t>
            </a:r>
            <a:r>
              <a:rPr lang="ru-RU" sz="3000" b="1" i="1" dirty="0" err="1" smtClean="0">
                <a:solidFill>
                  <a:srgbClr val="FFFF00"/>
                </a:solidFill>
              </a:rPr>
              <a:t>жиiрек</a:t>
            </a:r>
            <a:r>
              <a:rPr lang="ru-RU" sz="3000" b="1" i="1" dirty="0" smtClean="0">
                <a:solidFill>
                  <a:srgbClr val="FFFF00"/>
                </a:solidFill>
              </a:rPr>
              <a:t> </a:t>
            </a:r>
            <a:r>
              <a:rPr lang="ru-RU" sz="3000" b="1" i="1" dirty="0" err="1" smtClean="0">
                <a:solidFill>
                  <a:srgbClr val="FFFF00"/>
                </a:solidFill>
              </a:rPr>
              <a:t>астықтың негiзгi</a:t>
            </a:r>
            <a:r>
              <a:rPr lang="ru-RU" sz="3000" b="1" i="1" dirty="0" smtClean="0">
                <a:solidFill>
                  <a:srgbClr val="FFFF00"/>
                </a:solidFill>
              </a:rPr>
              <a:t> масса </a:t>
            </a:r>
            <a:r>
              <a:rPr lang="ru-RU" sz="3000" b="1" i="1" dirty="0" err="1" smtClean="0">
                <a:solidFill>
                  <a:srgbClr val="FFFF00"/>
                </a:solidFill>
              </a:rPr>
              <a:t>кiредi</a:t>
            </a:r>
            <a:r>
              <a:rPr lang="ru-RU" sz="3000" b="1" i="1" dirty="0" smtClean="0">
                <a:solidFill>
                  <a:srgbClr val="FFFF00"/>
                </a:solidFill>
              </a:rPr>
              <a:t>, </a:t>
            </a:r>
            <a:r>
              <a:rPr lang="ru-RU" sz="3000" b="1" i="1" dirty="0" err="1" smtClean="0">
                <a:solidFill>
                  <a:srgbClr val="FFFF00"/>
                </a:solidFill>
              </a:rPr>
              <a:t>сондықтан қабықтардың бөлiнуiне ұсақтауды процесстiң </a:t>
            </a:r>
            <a:r>
              <a:rPr lang="ru-RU" sz="3000" b="1" i="1" dirty="0" smtClean="0">
                <a:solidFill>
                  <a:srgbClr val="FFFF00"/>
                </a:solidFill>
              </a:rPr>
              <a:t>хабары </a:t>
            </a:r>
            <a:r>
              <a:rPr lang="ru-RU" sz="3000" b="1" i="1" dirty="0" err="1" smtClean="0">
                <a:solidFill>
                  <a:srgbClr val="FFFF00"/>
                </a:solidFill>
              </a:rPr>
              <a:t>және </a:t>
            </a:r>
            <a:r>
              <a:rPr lang="ru-RU" sz="3000" b="1" i="1" dirty="0" smtClean="0">
                <a:solidFill>
                  <a:srgbClr val="FFFF00"/>
                </a:solidFill>
              </a:rPr>
              <a:t>эндосперма </a:t>
            </a:r>
            <a:r>
              <a:rPr lang="ru-RU" sz="3000" b="1" i="1" dirty="0" err="1" smtClean="0">
                <a:solidFill>
                  <a:srgbClr val="FFFF00"/>
                </a:solidFill>
              </a:rPr>
              <a:t>қажетi жоқты</a:t>
            </a:r>
            <a:r>
              <a:rPr lang="ru-RU" sz="3000" b="1" i="1" dirty="0" smtClean="0">
                <a:solidFill>
                  <a:srgbClr val="FFFF00"/>
                </a:solidFill>
              </a:rPr>
              <a:t>. </a:t>
            </a:r>
            <a:r>
              <a:rPr lang="ru-RU" sz="3000" b="1" i="1" dirty="0" err="1" smtClean="0">
                <a:solidFill>
                  <a:srgbClr val="FFFF00"/>
                </a:solidFill>
              </a:rPr>
              <a:t>Ұсақтауды процесстi</a:t>
            </a:r>
            <a:r>
              <a:rPr lang="ru-RU" sz="3000" b="1" i="1" dirty="0" smtClean="0">
                <a:solidFill>
                  <a:srgbClr val="FFFF00"/>
                </a:solidFill>
              </a:rPr>
              <a:t> </a:t>
            </a:r>
            <a:r>
              <a:rPr lang="ru-RU" sz="3000" b="1" i="1" dirty="0" err="1" smtClean="0">
                <a:solidFill>
                  <a:srgbClr val="FFFF00"/>
                </a:solidFill>
              </a:rPr>
              <a:t>сияқты классификациялайды</a:t>
            </a:r>
            <a:r>
              <a:rPr lang="ru-RU" sz="3000" b="1" i="1" dirty="0" smtClean="0">
                <a:solidFill>
                  <a:srgbClr val="FFFF00"/>
                </a:solidFill>
              </a:rPr>
              <a:t> </a:t>
            </a:r>
            <a:r>
              <a:rPr lang="ru-RU" sz="3000" b="1" i="1" dirty="0" err="1" smtClean="0">
                <a:solidFill>
                  <a:srgbClr val="FFFF00"/>
                </a:solidFill>
              </a:rPr>
              <a:t>(сұрыпталған ұсақтауды </a:t>
            </a:r>
            <a:r>
              <a:rPr lang="ru-RU" sz="3000" b="1" i="1" dirty="0" smtClean="0">
                <a:solidFill>
                  <a:srgbClr val="FFFF00"/>
                </a:solidFill>
              </a:rPr>
              <a:t>процесс </a:t>
            </a:r>
            <a:r>
              <a:rPr lang="ru-RU" sz="3000" b="1" i="1" dirty="0" err="1" smtClean="0">
                <a:solidFill>
                  <a:srgbClr val="FFFF00"/>
                </a:solidFill>
              </a:rPr>
              <a:t>сайлау</a:t>
            </a:r>
            <a:r>
              <a:rPr lang="ru-RU" sz="3000" b="1" i="1" dirty="0" smtClean="0">
                <a:solidFill>
                  <a:srgbClr val="FFFF00"/>
                </a:solidFill>
              </a:rPr>
              <a:t> </a:t>
            </a:r>
            <a:r>
              <a:rPr lang="ru-RU" sz="3000" b="1" i="1" dirty="0" err="1" smtClean="0">
                <a:solidFill>
                  <a:srgbClr val="FFFF00"/>
                </a:solidFill>
              </a:rPr>
              <a:t>ұнтақтарынан айырмашылыққа</a:t>
            </a:r>
            <a:r>
              <a:rPr lang="ru-RU" sz="3000" b="1" i="1" dirty="0" smtClean="0">
                <a:solidFill>
                  <a:srgbClr val="FFFF00"/>
                </a:solidFill>
              </a:rPr>
              <a:t>) </a:t>
            </a:r>
            <a:r>
              <a:rPr lang="ru-RU" sz="3000" b="1" i="1" dirty="0" err="1" smtClean="0">
                <a:solidFill>
                  <a:srgbClr val="FFFF00"/>
                </a:solidFill>
              </a:rPr>
              <a:t>тұрып қал</a:t>
            </a:r>
            <a:r>
              <a:rPr lang="ru-RU" sz="3000" b="1" i="1" dirty="0" smtClean="0">
                <a:solidFill>
                  <a:srgbClr val="FFFF00"/>
                </a:solidFill>
              </a:rPr>
              <a:t>. </a:t>
            </a:r>
            <a:r>
              <a:rPr lang="ru-RU" sz="3000" b="1" i="1" dirty="0" err="1" smtClean="0">
                <a:solidFill>
                  <a:srgbClr val="FFFF00"/>
                </a:solidFill>
              </a:rPr>
              <a:t>Тұсқағаз ұнтақтың технологиясы</a:t>
            </a:r>
            <a:r>
              <a:rPr lang="ru-RU" sz="3000" b="1" i="1" dirty="0" smtClean="0">
                <a:solidFill>
                  <a:srgbClr val="FFFF00"/>
                </a:solidFill>
              </a:rPr>
              <a:t> тек </a:t>
            </a:r>
            <a:r>
              <a:rPr lang="ru-RU" sz="3000" b="1" i="1" dirty="0" err="1" smtClean="0">
                <a:solidFill>
                  <a:srgbClr val="FFFF00"/>
                </a:solidFill>
              </a:rPr>
              <a:t>қана бiр</a:t>
            </a:r>
            <a:r>
              <a:rPr lang="ru-RU" sz="3000" b="1" i="1" dirty="0" smtClean="0">
                <a:solidFill>
                  <a:srgbClr val="FFFF00"/>
                </a:solidFill>
              </a:rPr>
              <a:t> </a:t>
            </a:r>
            <a:r>
              <a:rPr lang="ru-RU" sz="3000" b="1" i="1" dirty="0" err="1" smtClean="0">
                <a:solidFill>
                  <a:srgbClr val="FFFF00"/>
                </a:solidFill>
              </a:rPr>
              <a:t>жыртық процессте</a:t>
            </a:r>
            <a:r>
              <a:rPr lang="ru-RU" sz="3000" b="1" i="1" dirty="0" smtClean="0">
                <a:solidFill>
                  <a:srgbClr val="FFFF00"/>
                </a:solidFill>
              </a:rPr>
              <a:t> </a:t>
            </a:r>
            <a:r>
              <a:rPr lang="ru-RU" sz="3000" b="1" i="1" dirty="0" err="1" smtClean="0">
                <a:solidFill>
                  <a:srgbClr val="FFFF00"/>
                </a:solidFill>
              </a:rPr>
              <a:t>iске</a:t>
            </a:r>
            <a:r>
              <a:rPr lang="ru-RU" sz="3000" b="1" i="1" dirty="0" smtClean="0">
                <a:solidFill>
                  <a:srgbClr val="FFFF00"/>
                </a:solidFill>
              </a:rPr>
              <a:t> </a:t>
            </a:r>
            <a:r>
              <a:rPr lang="ru-RU" sz="3000" b="1" i="1" dirty="0" err="1" smtClean="0">
                <a:solidFill>
                  <a:srgbClr val="FFFF00"/>
                </a:solidFill>
              </a:rPr>
              <a:t>асады</a:t>
            </a:r>
            <a:r>
              <a:rPr lang="ru-RU" sz="3000" b="1" i="1" dirty="0" smtClean="0">
                <a:solidFill>
                  <a:srgbClr val="FFFF00"/>
                </a:solidFill>
              </a:rPr>
              <a:t>. </a:t>
            </a:r>
            <a:r>
              <a:rPr lang="ru-RU" sz="3000" b="1" i="1" dirty="0" err="1" smtClean="0">
                <a:solidFill>
                  <a:srgbClr val="FFFF00"/>
                </a:solidFill>
              </a:rPr>
              <a:t>Сөндiрудiң процесстерi</a:t>
            </a:r>
            <a:r>
              <a:rPr lang="ru-RU" sz="3000" b="1" i="1" dirty="0" smtClean="0">
                <a:solidFill>
                  <a:srgbClr val="FFFF00"/>
                </a:solidFill>
              </a:rPr>
              <a:t>, </a:t>
            </a:r>
            <a:r>
              <a:rPr lang="ru-RU" sz="3000" b="1" i="1" dirty="0" err="1" smtClean="0">
                <a:solidFill>
                  <a:srgbClr val="FFFF00"/>
                </a:solidFill>
              </a:rPr>
              <a:t>тегiстеттiр</a:t>
            </a:r>
            <a:r>
              <a:rPr lang="ru-RU" sz="3000" b="1" i="1" dirty="0" smtClean="0">
                <a:solidFill>
                  <a:srgbClr val="FFFF00"/>
                </a:solidFill>
              </a:rPr>
              <a:t>, </a:t>
            </a:r>
            <a:r>
              <a:rPr lang="ru-RU" sz="3000" b="1" i="1" dirty="0" err="1" smtClean="0">
                <a:solidFill>
                  <a:srgbClr val="FFFF00"/>
                </a:solidFill>
              </a:rPr>
              <a:t>майдалау</a:t>
            </a:r>
            <a:r>
              <a:rPr lang="ru-RU" sz="3000" b="1" i="1" dirty="0" smtClean="0">
                <a:solidFill>
                  <a:srgbClr val="FFFF00"/>
                </a:solidFill>
              </a:rPr>
              <a:t>, </a:t>
            </a:r>
            <a:r>
              <a:rPr lang="ru-RU" sz="3000" b="1" i="1" dirty="0" err="1" smtClean="0">
                <a:solidFill>
                  <a:srgbClr val="FFFF00"/>
                </a:solidFill>
              </a:rPr>
              <a:t>тән күрделi сұрыпталған ұнтақтарын болмайды</a:t>
            </a:r>
            <a:r>
              <a:rPr lang="ru-RU" sz="3000" b="1" i="1" dirty="0" smtClean="0">
                <a:solidFill>
                  <a:srgbClr val="FFFF00"/>
                </a:solidFill>
              </a:rPr>
              <a:t>. </a:t>
            </a:r>
            <a:r>
              <a:rPr lang="ru-RU" sz="3000" b="1" i="1" dirty="0" err="1" smtClean="0">
                <a:solidFill>
                  <a:srgbClr val="FFFF00"/>
                </a:solidFill>
              </a:rPr>
              <a:t>Жыртық жүйелердiң </a:t>
            </a:r>
            <a:r>
              <a:rPr lang="ru-RU" sz="3000" b="1" i="1" dirty="0" smtClean="0">
                <a:solidFill>
                  <a:srgbClr val="FFFF00"/>
                </a:solidFill>
              </a:rPr>
              <a:t>саны - </a:t>
            </a:r>
            <a:r>
              <a:rPr lang="ru-RU" sz="3000" b="1" i="1" dirty="0" err="1" smtClean="0">
                <a:solidFill>
                  <a:srgbClr val="FFFF00"/>
                </a:solidFill>
              </a:rPr>
              <a:t>үш-төрт</a:t>
            </a:r>
            <a:r>
              <a:rPr lang="ru-RU" sz="3000" b="1" i="1" dirty="0" smtClean="0">
                <a:solidFill>
                  <a:srgbClr val="FFFF00"/>
                </a:solidFill>
              </a:rPr>
              <a:t>. </a:t>
            </a:r>
            <a:r>
              <a:rPr lang="ru-RU" sz="3000" b="1" i="1" dirty="0" err="1" smtClean="0">
                <a:solidFill>
                  <a:srgbClr val="FFFF00"/>
                </a:solidFill>
              </a:rPr>
              <a:t>Әрбiр жүйе ағзындап кететiн</a:t>
            </a:r>
            <a:r>
              <a:rPr lang="ru-RU" sz="3000" b="1" i="1" dirty="0" smtClean="0">
                <a:solidFill>
                  <a:srgbClr val="FFFF00"/>
                </a:solidFill>
              </a:rPr>
              <a:t> </a:t>
            </a:r>
            <a:r>
              <a:rPr lang="ru-RU" sz="3000" b="1" i="1" dirty="0" err="1" smtClean="0">
                <a:solidFill>
                  <a:srgbClr val="FFFF00"/>
                </a:solidFill>
              </a:rPr>
              <a:t>және бiрдей</a:t>
            </a:r>
            <a:r>
              <a:rPr lang="ru-RU" sz="3000" b="1" i="1" dirty="0" smtClean="0">
                <a:solidFill>
                  <a:srgbClr val="FFFF00"/>
                </a:solidFill>
              </a:rPr>
              <a:t> </a:t>
            </a:r>
            <a:r>
              <a:rPr lang="ru-RU" sz="3000" b="1" i="1" dirty="0" err="1" smtClean="0">
                <a:solidFill>
                  <a:srgbClr val="FFFF00"/>
                </a:solidFill>
              </a:rPr>
              <a:t>аты</a:t>
            </a:r>
            <a:r>
              <a:rPr lang="ru-RU" sz="3000" b="1" i="1" dirty="0" smtClean="0">
                <a:solidFill>
                  <a:srgbClr val="FFFF00"/>
                </a:solidFill>
              </a:rPr>
              <a:t> бар </a:t>
            </a:r>
            <a:r>
              <a:rPr lang="ru-RU" sz="3000" b="1" i="1" dirty="0" err="1" smtClean="0">
                <a:solidFill>
                  <a:srgbClr val="FFFF00"/>
                </a:solidFill>
              </a:rPr>
              <a:t>iрiктеу</a:t>
            </a:r>
            <a:r>
              <a:rPr lang="ru-RU" sz="3000" b="1" i="1" dirty="0" smtClean="0">
                <a:solidFill>
                  <a:srgbClr val="FFFF00"/>
                </a:solidFill>
              </a:rPr>
              <a:t> </a:t>
            </a:r>
            <a:r>
              <a:rPr lang="ru-RU" sz="3000" b="1" i="1" dirty="0" err="1" smtClean="0">
                <a:solidFill>
                  <a:srgbClr val="FFFF00"/>
                </a:solidFill>
              </a:rPr>
              <a:t>iшкi</a:t>
            </a:r>
            <a:r>
              <a:rPr lang="ru-RU" sz="3000" b="1" i="1" dirty="0" smtClean="0">
                <a:solidFill>
                  <a:srgbClr val="FFFF00"/>
                </a:solidFill>
              </a:rPr>
              <a:t> </a:t>
            </a:r>
            <a:r>
              <a:rPr lang="ru-RU" sz="3000" b="1" i="1" dirty="0" err="1" smtClean="0">
                <a:solidFill>
                  <a:srgbClr val="FFFF00"/>
                </a:solidFill>
              </a:rPr>
              <a:t>жүйелерiнен тұрады</a:t>
            </a:r>
            <a:r>
              <a:rPr lang="ru-RU" sz="3000" b="1" i="1" dirty="0" smtClean="0">
                <a:solidFill>
                  <a:srgbClr val="FFFF00"/>
                </a:solidFill>
              </a:rPr>
              <a:t>. </a:t>
            </a:r>
            <a:r>
              <a:rPr lang="ru-RU" sz="3000" b="1" i="1" dirty="0" err="1" smtClean="0">
                <a:solidFill>
                  <a:srgbClr val="FFFF00"/>
                </a:solidFill>
              </a:rPr>
              <a:t>Ұсақтау бұдыр Валкалары</a:t>
            </a:r>
            <a:r>
              <a:rPr lang="ru-RU" sz="3000" b="1" i="1" dirty="0" smtClean="0">
                <a:solidFill>
                  <a:srgbClr val="FFFF00"/>
                </a:solidFill>
              </a:rPr>
              <a:t> бар </a:t>
            </a:r>
            <a:r>
              <a:rPr lang="ru-RU" sz="3000" b="1" i="1" dirty="0" err="1" smtClean="0">
                <a:solidFill>
                  <a:srgbClr val="FFFF00"/>
                </a:solidFill>
              </a:rPr>
              <a:t>жаншып</a:t>
            </a:r>
            <a:r>
              <a:rPr lang="ru-RU" sz="3000" b="1" i="1" dirty="0" smtClean="0">
                <a:solidFill>
                  <a:srgbClr val="FFFF00"/>
                </a:solidFill>
              </a:rPr>
              <a:t> </a:t>
            </a:r>
            <a:r>
              <a:rPr lang="ru-RU" sz="3000" b="1" i="1" dirty="0" err="1" smtClean="0">
                <a:solidFill>
                  <a:srgbClr val="FFFF00"/>
                </a:solidFill>
              </a:rPr>
              <a:t>қақтау станоктерде</a:t>
            </a:r>
            <a:r>
              <a:rPr lang="ru-RU" sz="3000" b="1" i="1" dirty="0" smtClean="0">
                <a:solidFill>
                  <a:srgbClr val="FFFF00"/>
                </a:solidFill>
              </a:rPr>
              <a:t> </a:t>
            </a:r>
            <a:r>
              <a:rPr lang="ru-RU" sz="3000" b="1" i="1" dirty="0" err="1" smtClean="0">
                <a:solidFill>
                  <a:srgbClr val="FFFF00"/>
                </a:solidFill>
              </a:rPr>
              <a:t>жүзеге асырады</a:t>
            </a:r>
            <a:r>
              <a:rPr lang="ru-RU" sz="3000" b="1" i="1" dirty="0" smtClean="0">
                <a:solidFill>
                  <a:srgbClr val="FFFF00"/>
                </a:solidFill>
              </a:rPr>
              <a:t>, </a:t>
            </a:r>
            <a:r>
              <a:rPr lang="ru-RU" sz="3000" b="1" i="1" dirty="0" err="1" smtClean="0">
                <a:solidFill>
                  <a:srgbClr val="FFFF00"/>
                </a:solidFill>
              </a:rPr>
              <a:t>тұсқағаз ұнтақтың диермендерi</a:t>
            </a:r>
            <a:r>
              <a:rPr lang="ru-RU" sz="3000" b="1" i="1" dirty="0" smtClean="0">
                <a:solidFill>
                  <a:srgbClr val="FFFF00"/>
                </a:solidFill>
              </a:rPr>
              <a:t> </a:t>
            </a:r>
            <a:r>
              <a:rPr lang="ru-RU" sz="3000" b="1" i="1" dirty="0" err="1" smtClean="0">
                <a:solidFill>
                  <a:srgbClr val="FFFF00"/>
                </a:solidFill>
              </a:rPr>
              <a:t>үшiн қолайлы мамандандырылған технологиялық сұлбаларының рассевахына</a:t>
            </a:r>
            <a:r>
              <a:rPr lang="ru-RU" sz="3000" b="1" i="1" dirty="0" smtClean="0">
                <a:solidFill>
                  <a:srgbClr val="FFFF00"/>
                </a:solidFill>
              </a:rPr>
              <a:t> </a:t>
            </a:r>
            <a:r>
              <a:rPr lang="ru-RU" sz="3000" b="1" i="1" dirty="0" err="1" smtClean="0">
                <a:solidFill>
                  <a:srgbClr val="FFFF00"/>
                </a:solidFill>
              </a:rPr>
              <a:t>iрiктеу</a:t>
            </a:r>
            <a:r>
              <a:rPr lang="ru-RU" sz="3000" b="1" i="1" dirty="0" smtClean="0">
                <a:solidFill>
                  <a:srgbClr val="FFFF00"/>
                </a:solidFill>
              </a:rPr>
              <a:t>.</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6095070"/>
          </a:xfrm>
        </p:spPr>
        <p:txBody>
          <a:bodyPr>
            <a:normAutofit fontScale="92500" lnSpcReduction="20000"/>
          </a:bodyPr>
          <a:lstStyle/>
          <a:p>
            <a:pPr algn="ctr">
              <a:buNone/>
            </a:pPr>
            <a:r>
              <a:rPr lang="ru-RU" b="1" i="1" dirty="0" err="1" smtClean="0"/>
              <a:t>Ұсақтауды процесстiң интенсификациялары</a:t>
            </a:r>
            <a:r>
              <a:rPr lang="ru-RU" b="1" i="1" dirty="0" smtClean="0"/>
              <a:t> </a:t>
            </a:r>
            <a:r>
              <a:rPr lang="ru-RU" b="1" i="1" dirty="0" err="1" smtClean="0"/>
              <a:t>үшiн қолдану доизмельчителейдiң жаншып</a:t>
            </a:r>
            <a:r>
              <a:rPr lang="ru-RU" b="1" i="1" dirty="0" smtClean="0"/>
              <a:t> </a:t>
            </a:r>
            <a:r>
              <a:rPr lang="ru-RU" b="1" i="1" dirty="0" err="1" smtClean="0"/>
              <a:t>қақтау станоктерiнен</a:t>
            </a:r>
            <a:r>
              <a:rPr lang="ru-RU" b="1" i="1" dirty="0" smtClean="0"/>
              <a:t> </a:t>
            </a:r>
            <a:r>
              <a:rPr lang="ru-RU" b="1" i="1" dirty="0" err="1" smtClean="0"/>
              <a:t>кейiн</a:t>
            </a:r>
            <a:r>
              <a:rPr lang="ru-RU" b="1" i="1" dirty="0" smtClean="0"/>
              <a:t> </a:t>
            </a:r>
            <a:r>
              <a:rPr lang="ru-RU" b="1" i="1" dirty="0" err="1" smtClean="0"/>
              <a:t>болуы</a:t>
            </a:r>
            <a:r>
              <a:rPr lang="ru-RU" b="1" i="1" dirty="0" smtClean="0"/>
              <a:t> </a:t>
            </a:r>
            <a:r>
              <a:rPr lang="ru-RU" b="1" i="1" dirty="0" err="1" smtClean="0"/>
              <a:t>мүмкiн </a:t>
            </a:r>
            <a:r>
              <a:rPr lang="ru-RU" b="1" i="1" dirty="0" smtClean="0"/>
              <a:t>- </a:t>
            </a:r>
            <a:r>
              <a:rPr lang="ru-RU" b="1" i="1" dirty="0" err="1" smtClean="0"/>
              <a:t>машиналардың Бичевтерi</a:t>
            </a:r>
            <a:r>
              <a:rPr lang="ru-RU" b="1" i="1" dirty="0" smtClean="0"/>
              <a:t>. </a:t>
            </a:r>
            <a:r>
              <a:rPr lang="ru-RU" b="1" i="1" dirty="0" err="1" smtClean="0"/>
              <a:t>Тұсқағаз ұнның алуын</a:t>
            </a:r>
            <a:r>
              <a:rPr lang="ru-RU" b="1" i="1" dirty="0" smtClean="0"/>
              <a:t> процесс </a:t>
            </a:r>
            <a:r>
              <a:rPr lang="ru-RU" b="1" i="1" dirty="0" err="1" smtClean="0"/>
              <a:t>барынша</a:t>
            </a:r>
            <a:r>
              <a:rPr lang="ru-RU" b="1" i="1" dirty="0" smtClean="0"/>
              <a:t> </a:t>
            </a:r>
            <a:r>
              <a:rPr lang="ru-RU" b="1" i="1" dirty="0" err="1" smtClean="0"/>
              <a:t>қарапайым</a:t>
            </a:r>
            <a:r>
              <a:rPr lang="ru-RU" b="1" i="1" dirty="0" smtClean="0"/>
              <a:t>. </a:t>
            </a:r>
            <a:r>
              <a:rPr lang="ru-RU" b="1" i="1" dirty="0" err="1" smtClean="0"/>
              <a:t>Дәндi бiрiншi</a:t>
            </a:r>
            <a:r>
              <a:rPr lang="ru-RU" b="1" i="1" dirty="0" smtClean="0"/>
              <a:t> </a:t>
            </a:r>
            <a:r>
              <a:rPr lang="ru-RU" b="1" i="1" dirty="0" err="1" smtClean="0"/>
              <a:t>жүйеде, келесi</a:t>
            </a:r>
            <a:r>
              <a:rPr lang="ru-RU" b="1" i="1" dirty="0" smtClean="0"/>
              <a:t> </a:t>
            </a:r>
            <a:r>
              <a:rPr lang="ru-RU" b="1" i="1" dirty="0" err="1" smtClean="0"/>
              <a:t>қалдықтардың астығынан ұнға, ұсақтаудың өнiмдерiн интенсивтi</a:t>
            </a:r>
            <a:r>
              <a:rPr lang="ru-RU" b="1" i="1" dirty="0" smtClean="0"/>
              <a:t> </a:t>
            </a:r>
            <a:r>
              <a:rPr lang="ru-RU" b="1" i="1" dirty="0" err="1" smtClean="0"/>
              <a:t>түрде ағзындап кетедi</a:t>
            </a:r>
            <a:r>
              <a:rPr lang="ru-RU" b="1" i="1" dirty="0" smtClean="0"/>
              <a:t> </a:t>
            </a:r>
            <a:r>
              <a:rPr lang="ru-RU" b="1" i="1" dirty="0" err="1" smtClean="0"/>
              <a:t>ұнның шығаруы үшiн iрiктейдi</a:t>
            </a:r>
            <a:r>
              <a:rPr lang="ru-RU" b="1" i="1" dirty="0" smtClean="0"/>
              <a:t>, </a:t>
            </a:r>
            <a:r>
              <a:rPr lang="ru-RU" b="1" i="1" dirty="0" err="1" smtClean="0"/>
              <a:t>қалдықтар келесi</a:t>
            </a:r>
            <a:r>
              <a:rPr lang="ru-RU" b="1" i="1" dirty="0" smtClean="0"/>
              <a:t> </a:t>
            </a:r>
            <a:r>
              <a:rPr lang="ru-RU" b="1" i="1" dirty="0" err="1" smtClean="0"/>
              <a:t>жыртық жүйелерге бағыттайды.</a:t>
            </a:r>
            <a:r>
              <a:rPr lang="ru-RU" b="1" i="1" dirty="0" smtClean="0"/>
              <a:t> </a:t>
            </a:r>
            <a:r>
              <a:rPr lang="ru-RU" b="1" i="1" dirty="0" err="1" smtClean="0"/>
              <a:t>Ұсақтаулар және үш-төрттi iрiктеудiң мұндай циклдерi</a:t>
            </a:r>
            <a:r>
              <a:rPr lang="ru-RU" b="1" i="1" dirty="0" smtClean="0"/>
              <a:t>. </a:t>
            </a:r>
            <a:r>
              <a:rPr lang="ru-RU" b="1" i="1" dirty="0" err="1" smtClean="0"/>
              <a:t>Соңғы жыртық жүйелерде алады</a:t>
            </a:r>
            <a:r>
              <a:rPr lang="ru-RU" b="1" i="1" dirty="0" smtClean="0"/>
              <a:t> саны </a:t>
            </a:r>
            <a:r>
              <a:rPr lang="ru-RU" b="1" i="1" dirty="0" err="1" smtClean="0"/>
              <a:t>қайта өңдеген астықтың массасынан</a:t>
            </a:r>
            <a:r>
              <a:rPr lang="ru-RU" b="1" i="1" dirty="0" smtClean="0"/>
              <a:t> 1 % </a:t>
            </a:r>
            <a:r>
              <a:rPr lang="ru-RU" b="1" i="1" dirty="0" err="1" smtClean="0"/>
              <a:t>асуы</a:t>
            </a:r>
            <a:r>
              <a:rPr lang="ru-RU" b="1" i="1" dirty="0" smtClean="0"/>
              <a:t> </a:t>
            </a:r>
            <a:r>
              <a:rPr lang="ru-RU" b="1" i="1" dirty="0" err="1" smtClean="0"/>
              <a:t>керек</a:t>
            </a:r>
            <a:r>
              <a:rPr lang="ru-RU" b="1" i="1" dirty="0" smtClean="0"/>
              <a:t> </a:t>
            </a:r>
            <a:r>
              <a:rPr lang="ru-RU" b="1" i="1" dirty="0" err="1" smtClean="0"/>
              <a:t>болатын</a:t>
            </a:r>
            <a:r>
              <a:rPr lang="ru-RU" b="1" i="1" dirty="0" smtClean="0"/>
              <a:t> </a:t>
            </a:r>
            <a:r>
              <a:rPr lang="ru-RU" b="1" i="1" dirty="0" err="1" smtClean="0"/>
              <a:t>шабыл</a:t>
            </a:r>
            <a:r>
              <a:rPr lang="ru-RU" b="1" i="1" dirty="0" smtClean="0"/>
              <a:t>. </a:t>
            </a:r>
            <a:r>
              <a:rPr lang="ru-RU" b="1" i="1" dirty="0" err="1" smtClean="0"/>
              <a:t>Жыртық </a:t>
            </a:r>
            <a:r>
              <a:rPr lang="ru-RU" b="1" i="1" dirty="0" smtClean="0"/>
              <a:t>процесс </a:t>
            </a:r>
            <a:r>
              <a:rPr lang="ru-RU" b="1" i="1" dirty="0" err="1" smtClean="0"/>
              <a:t>жүйелерiнде ұсақтауды тәртiп </a:t>
            </a:r>
            <a:r>
              <a:rPr lang="ru-RU" b="1" i="1" dirty="0" smtClean="0"/>
              <a:t>№ 067-шi </a:t>
            </a:r>
            <a:r>
              <a:rPr lang="ru-RU" b="1" i="1" dirty="0" err="1" smtClean="0"/>
              <a:t>елеуiш</a:t>
            </a:r>
            <a:r>
              <a:rPr lang="ru-RU" b="1" i="1" dirty="0" smtClean="0"/>
              <a:t> </a:t>
            </a:r>
            <a:r>
              <a:rPr lang="ru-RU" b="1" i="1" dirty="0" err="1" smtClean="0"/>
              <a:t>ұнның максимал</a:t>
            </a:r>
            <a:r>
              <a:rPr lang="ru-RU" b="1" i="1" dirty="0" smtClean="0"/>
              <a:t> </a:t>
            </a:r>
            <a:r>
              <a:rPr lang="ru-RU" b="1" i="1" dirty="0" err="1" smtClean="0"/>
              <a:t>шығаруы бақылау металлотканоесi</a:t>
            </a:r>
            <a:r>
              <a:rPr lang="ru-RU" b="1" i="1" dirty="0" smtClean="0"/>
              <a:t> </a:t>
            </a:r>
            <a:r>
              <a:rPr lang="ru-RU" b="1" i="1" dirty="0" err="1" smtClean="0"/>
              <a:t>арқылы қамтамасыз етуi</a:t>
            </a:r>
            <a:r>
              <a:rPr lang="ru-RU" b="1" i="1" dirty="0" smtClean="0"/>
              <a:t> </a:t>
            </a:r>
            <a:r>
              <a:rPr lang="ru-RU" b="1" i="1" dirty="0" err="1" smtClean="0"/>
              <a:t>керек</a:t>
            </a:r>
            <a:r>
              <a:rPr lang="ru-RU" b="1" i="1" dirty="0" smtClean="0"/>
              <a:t>.</a:t>
            </a:r>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6023632"/>
          </a:xfrm>
        </p:spPr>
        <p:txBody>
          <a:bodyPr>
            <a:normAutofit lnSpcReduction="10000"/>
          </a:bodyPr>
          <a:lstStyle/>
          <a:p>
            <a:pPr algn="ctr">
              <a:buNone/>
            </a:pPr>
            <a:r>
              <a:rPr lang="ru-RU" b="1" i="1" dirty="0" err="1" smtClean="0">
                <a:solidFill>
                  <a:srgbClr val="FFFF00"/>
                </a:solidFill>
              </a:rPr>
              <a:t>Бiрiншi</a:t>
            </a:r>
            <a:r>
              <a:rPr lang="ru-RU" b="1" i="1" dirty="0" smtClean="0">
                <a:solidFill>
                  <a:srgbClr val="FFFF00"/>
                </a:solidFill>
              </a:rPr>
              <a:t> </a:t>
            </a:r>
            <a:r>
              <a:rPr lang="ru-RU" b="1" i="1" dirty="0" err="1" smtClean="0">
                <a:solidFill>
                  <a:srgbClr val="FFFF00"/>
                </a:solidFill>
              </a:rPr>
              <a:t>жыртық жүйеге Паның ұн тартатын</a:t>
            </a:r>
            <a:r>
              <a:rPr lang="ru-RU" b="1" i="1" dirty="0" smtClean="0">
                <a:solidFill>
                  <a:srgbClr val="FFFF00"/>
                </a:solidFill>
              </a:rPr>
              <a:t> </a:t>
            </a:r>
            <a:r>
              <a:rPr lang="ru-RU" b="1" i="1" dirty="0" err="1" smtClean="0">
                <a:solidFill>
                  <a:srgbClr val="FFFF00"/>
                </a:solidFill>
              </a:rPr>
              <a:t>зауыттарына</a:t>
            </a:r>
            <a:r>
              <a:rPr lang="ru-RU" b="1" i="1" dirty="0" smtClean="0">
                <a:solidFill>
                  <a:srgbClr val="FFFF00"/>
                </a:solidFill>
              </a:rPr>
              <a:t> </a:t>
            </a:r>
            <a:r>
              <a:rPr lang="ru-RU" b="1" i="1" dirty="0" err="1" smtClean="0">
                <a:solidFill>
                  <a:srgbClr val="FFFF00"/>
                </a:solidFill>
              </a:rPr>
              <a:t>ұйым және технологиялық үдерiстi жүргiзудiң ережелерi</a:t>
            </a:r>
            <a:r>
              <a:rPr lang="ru-RU" b="1" i="1" dirty="0" smtClean="0">
                <a:solidFill>
                  <a:srgbClr val="FFFF00"/>
                </a:solidFill>
              </a:rPr>
              <a:t> 40-50 % </a:t>
            </a:r>
            <a:r>
              <a:rPr lang="ru-RU" b="1" i="1" dirty="0" err="1" smtClean="0">
                <a:solidFill>
                  <a:srgbClr val="FFFF00"/>
                </a:solidFill>
              </a:rPr>
              <a:t>ұндар алуға кеңес бередi</a:t>
            </a:r>
            <a:r>
              <a:rPr lang="ru-RU" b="1" i="1" dirty="0" smtClean="0">
                <a:solidFill>
                  <a:srgbClr val="FFFF00"/>
                </a:solidFill>
              </a:rPr>
              <a:t>, </a:t>
            </a:r>
            <a:r>
              <a:rPr lang="ru-RU" b="1" i="1" dirty="0" err="1" smtClean="0">
                <a:solidFill>
                  <a:srgbClr val="FFFF00"/>
                </a:solidFill>
              </a:rPr>
              <a:t>екiншi</a:t>
            </a:r>
            <a:r>
              <a:rPr lang="ru-RU" b="1" i="1" dirty="0" smtClean="0">
                <a:solidFill>
                  <a:srgbClr val="FFFF00"/>
                </a:solidFill>
              </a:rPr>
              <a:t> </a:t>
            </a:r>
            <a:r>
              <a:rPr lang="ru-RU" b="1" i="1" dirty="0" err="1" smtClean="0">
                <a:solidFill>
                  <a:srgbClr val="FFFF00"/>
                </a:solidFill>
              </a:rPr>
              <a:t>жыртық жүйеде </a:t>
            </a:r>
            <a:r>
              <a:rPr lang="ru-RU" b="1" i="1" dirty="0" smtClean="0">
                <a:solidFill>
                  <a:srgbClr val="FFFF00"/>
                </a:solidFill>
              </a:rPr>
              <a:t>- 50-70 %.0 </a:t>
            </a:r>
            <a:r>
              <a:rPr lang="ru-RU" b="1" i="1" dirty="0" err="1" smtClean="0">
                <a:solidFill>
                  <a:srgbClr val="FFFF00"/>
                </a:solidFill>
              </a:rPr>
              <a:t>Ұсақтауды процесстiң қарқынының келесi</a:t>
            </a:r>
            <a:r>
              <a:rPr lang="ru-RU" b="1" i="1" dirty="0" smtClean="0">
                <a:solidFill>
                  <a:srgbClr val="FFFF00"/>
                </a:solidFill>
              </a:rPr>
              <a:t> </a:t>
            </a:r>
            <a:r>
              <a:rPr lang="ru-RU" b="1" i="1" dirty="0" err="1" smtClean="0">
                <a:solidFill>
                  <a:srgbClr val="FFFF00"/>
                </a:solidFill>
              </a:rPr>
              <a:t>жыртық жүйелерiне ұнның ортақ шығуының аралығында </a:t>
            </a:r>
            <a:r>
              <a:rPr lang="ru-RU" b="1" i="1" dirty="0" smtClean="0">
                <a:solidFill>
                  <a:srgbClr val="FFFF00"/>
                </a:solidFill>
              </a:rPr>
              <a:t>тап </a:t>
            </a:r>
            <a:r>
              <a:rPr lang="ru-RU" b="1" i="1" dirty="0" err="1" smtClean="0">
                <a:solidFill>
                  <a:srgbClr val="FFFF00"/>
                </a:solidFill>
              </a:rPr>
              <a:t>қалған байланыс</a:t>
            </a:r>
            <a:r>
              <a:rPr lang="ru-RU" b="1" i="1" dirty="0" smtClean="0">
                <a:solidFill>
                  <a:srgbClr val="FFFF00"/>
                </a:solidFill>
              </a:rPr>
              <a:t> </a:t>
            </a:r>
            <a:r>
              <a:rPr lang="ru-RU" b="1" i="1" dirty="0" err="1" smtClean="0">
                <a:solidFill>
                  <a:srgbClr val="FFFF00"/>
                </a:solidFill>
              </a:rPr>
              <a:t>қамтамасыз етуi</a:t>
            </a:r>
            <a:r>
              <a:rPr lang="ru-RU" b="1" i="1" dirty="0" smtClean="0">
                <a:solidFill>
                  <a:srgbClr val="FFFF00"/>
                </a:solidFill>
              </a:rPr>
              <a:t> </a:t>
            </a:r>
            <a:r>
              <a:rPr lang="ru-RU" b="1" i="1" dirty="0" err="1" smtClean="0">
                <a:solidFill>
                  <a:srgbClr val="FFFF00"/>
                </a:solidFill>
              </a:rPr>
              <a:t>керек</a:t>
            </a:r>
            <a:r>
              <a:rPr lang="ru-RU" b="1" i="1" dirty="0" smtClean="0">
                <a:solidFill>
                  <a:srgbClr val="FFFF00"/>
                </a:solidFill>
              </a:rPr>
              <a:t> </a:t>
            </a:r>
            <a:r>
              <a:rPr lang="ru-RU" b="1" i="1" dirty="0" err="1" smtClean="0">
                <a:solidFill>
                  <a:srgbClr val="FFFF00"/>
                </a:solidFill>
              </a:rPr>
              <a:t>және астықтың сапасымен</a:t>
            </a:r>
            <a:r>
              <a:rPr lang="ru-RU" b="1" i="1" dirty="0" smtClean="0">
                <a:solidFill>
                  <a:srgbClr val="FFFF00"/>
                </a:solidFill>
              </a:rPr>
              <a:t> </a:t>
            </a:r>
            <a:r>
              <a:rPr lang="ru-RU" b="1" i="1" dirty="0" err="1" smtClean="0">
                <a:solidFill>
                  <a:srgbClr val="FFFF00"/>
                </a:solidFill>
              </a:rPr>
              <a:t>сәйкес шап</a:t>
            </a:r>
            <a:r>
              <a:rPr lang="ru-RU" b="1" i="1" dirty="0" smtClean="0">
                <a:solidFill>
                  <a:srgbClr val="FFFF00"/>
                </a:solidFill>
              </a:rPr>
              <a:t>. </a:t>
            </a:r>
            <a:r>
              <a:rPr lang="ru-RU" b="1" i="1" dirty="0" err="1" smtClean="0">
                <a:solidFill>
                  <a:srgbClr val="FFFF00"/>
                </a:solidFill>
              </a:rPr>
              <a:t>Бiрiншi</a:t>
            </a:r>
            <a:r>
              <a:rPr lang="ru-RU" b="1" i="1" dirty="0" smtClean="0">
                <a:solidFill>
                  <a:srgbClr val="FFFF00"/>
                </a:solidFill>
              </a:rPr>
              <a:t> </a:t>
            </a:r>
            <a:r>
              <a:rPr lang="ru-RU" b="1" i="1" dirty="0" err="1" smtClean="0">
                <a:solidFill>
                  <a:srgbClr val="FFFF00"/>
                </a:solidFill>
              </a:rPr>
              <a:t>жыртық жүйеде үшi жүйелерде процесстiң жүргiзуiнде </a:t>
            </a:r>
            <a:r>
              <a:rPr lang="ru-RU" b="1" i="1" dirty="0" smtClean="0">
                <a:solidFill>
                  <a:srgbClr val="FFFF00"/>
                </a:solidFill>
              </a:rPr>
              <a:t>60-65 % </a:t>
            </a:r>
            <a:r>
              <a:rPr lang="ru-RU" b="1" i="1" dirty="0" err="1" smtClean="0">
                <a:solidFill>
                  <a:srgbClr val="FFFF00"/>
                </a:solidFill>
              </a:rPr>
              <a:t>ұн алуға ұсынылады</a:t>
            </a:r>
            <a:r>
              <a:rPr lang="ru-RU" b="1" i="1" dirty="0" smtClean="0">
                <a:solidFill>
                  <a:srgbClr val="FFFF00"/>
                </a:solidFill>
              </a:rPr>
              <a:t>, </a:t>
            </a:r>
            <a:r>
              <a:rPr lang="ru-RU" b="1" i="1" dirty="0" err="1" smtClean="0">
                <a:solidFill>
                  <a:srgbClr val="FFFF00"/>
                </a:solidFill>
              </a:rPr>
              <a:t>екiншi</a:t>
            </a:r>
            <a:r>
              <a:rPr lang="ru-RU" b="1" i="1" dirty="0" smtClean="0">
                <a:solidFill>
                  <a:srgbClr val="FFFF00"/>
                </a:solidFill>
              </a:rPr>
              <a:t> </a:t>
            </a:r>
            <a:r>
              <a:rPr lang="ru-RU" b="1" i="1" dirty="0" err="1" smtClean="0">
                <a:solidFill>
                  <a:srgbClr val="FFFF00"/>
                </a:solidFill>
              </a:rPr>
              <a:t>жыртық </a:t>
            </a:r>
            <a:r>
              <a:rPr lang="ru-RU" b="1" i="1" dirty="0" smtClean="0">
                <a:solidFill>
                  <a:srgbClr val="FFFF00"/>
                </a:solidFill>
              </a:rPr>
              <a:t>- </a:t>
            </a:r>
            <a:r>
              <a:rPr lang="ru-RU" b="1" i="1" dirty="0" err="1" smtClean="0">
                <a:solidFill>
                  <a:srgbClr val="FFFF00"/>
                </a:solidFill>
              </a:rPr>
              <a:t>сонымен</a:t>
            </a:r>
            <a:r>
              <a:rPr lang="ru-RU" b="1" i="1" dirty="0" smtClean="0">
                <a:solidFill>
                  <a:srgbClr val="FFFF00"/>
                </a:solidFill>
              </a:rPr>
              <a:t> </a:t>
            </a:r>
            <a:r>
              <a:rPr lang="ru-RU" b="1" i="1" dirty="0" err="1" smtClean="0">
                <a:solidFill>
                  <a:srgbClr val="FFFF00"/>
                </a:solidFill>
              </a:rPr>
              <a:t>бiрге</a:t>
            </a:r>
            <a:r>
              <a:rPr lang="ru-RU" b="1" i="1" dirty="0" smtClean="0">
                <a:solidFill>
                  <a:srgbClr val="FFFF00"/>
                </a:solidFill>
              </a:rPr>
              <a:t> </a:t>
            </a:r>
            <a:r>
              <a:rPr lang="ru-RU" b="1" i="1" dirty="0" err="1" smtClean="0">
                <a:solidFill>
                  <a:srgbClr val="FFFF00"/>
                </a:solidFill>
              </a:rPr>
              <a:t>шығудағы түпкi байланыс</a:t>
            </a:r>
            <a:r>
              <a:rPr lang="ru-RU" b="1" i="1" dirty="0" smtClean="0">
                <a:solidFill>
                  <a:srgbClr val="FFFF00"/>
                </a:solidFill>
              </a:rPr>
              <a:t> </a:t>
            </a:r>
            <a:r>
              <a:rPr lang="ru-RU" b="1" i="1" dirty="0" err="1" smtClean="0">
                <a:solidFill>
                  <a:srgbClr val="FFFF00"/>
                </a:solidFill>
              </a:rPr>
              <a:t>қамтамасыз етуi</a:t>
            </a:r>
            <a:r>
              <a:rPr lang="ru-RU" b="1" i="1" dirty="0" smtClean="0">
                <a:solidFill>
                  <a:srgbClr val="FFFF00"/>
                </a:solidFill>
              </a:rPr>
              <a:t> </a:t>
            </a:r>
            <a:r>
              <a:rPr lang="ru-RU" b="1" i="1" dirty="0" err="1" smtClean="0">
                <a:solidFill>
                  <a:srgbClr val="FFFF00"/>
                </a:solidFill>
              </a:rPr>
              <a:t>керек</a:t>
            </a:r>
            <a:r>
              <a:rPr lang="ru-RU" b="1" i="1" dirty="0" smtClean="0">
                <a:solidFill>
                  <a:srgbClr val="FFFF00"/>
                </a:solidFill>
              </a:rPr>
              <a:t> </a:t>
            </a:r>
            <a:r>
              <a:rPr lang="ru-RU" b="1" i="1" dirty="0" err="1" smtClean="0">
                <a:solidFill>
                  <a:srgbClr val="FFFF00"/>
                </a:solidFill>
              </a:rPr>
              <a:t>ұн </a:t>
            </a:r>
            <a:r>
              <a:rPr lang="ru-RU" b="1" i="1" dirty="0" smtClean="0">
                <a:solidFill>
                  <a:srgbClr val="FFFF00"/>
                </a:solidFill>
              </a:rPr>
              <a:t>да </a:t>
            </a:r>
            <a:r>
              <a:rPr lang="ru-RU" b="1" i="1" dirty="0" err="1" smtClean="0">
                <a:solidFill>
                  <a:srgbClr val="FFFF00"/>
                </a:solidFill>
              </a:rPr>
              <a:t>шапқан </a:t>
            </a:r>
            <a:r>
              <a:rPr lang="ru-RU" b="1" i="1" dirty="0" smtClean="0">
                <a:solidFill>
                  <a:srgbClr val="FFFF00"/>
                </a:solidFill>
              </a:rPr>
              <a:t>85 %</a:t>
            </a:r>
            <a:r>
              <a:rPr lang="ru-RU" b="1" i="1" dirty="0" err="1" smtClean="0">
                <a:solidFill>
                  <a:srgbClr val="FFFF00"/>
                </a:solidFill>
              </a:rPr>
              <a:t>ке</a:t>
            </a:r>
            <a:r>
              <a:rPr lang="ru-RU" b="1" i="1" dirty="0" smtClean="0">
                <a:solidFill>
                  <a:srgbClr val="FFFF00"/>
                </a:solidFill>
              </a:rPr>
              <a:t> </a:t>
            </a:r>
            <a:r>
              <a:rPr lang="ru-RU" b="1" i="1" dirty="0" err="1" smtClean="0">
                <a:solidFill>
                  <a:srgbClr val="FFFF00"/>
                </a:solidFill>
              </a:rPr>
              <a:t>дейiн</a:t>
            </a:r>
            <a:r>
              <a:rPr lang="ru-RU" b="1" i="1" dirty="0" smtClean="0">
                <a:solidFill>
                  <a:srgbClr val="FFFF00"/>
                </a:solidFill>
              </a:rPr>
              <a:t>.</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3971924" cy="1143000"/>
          </a:xfrm>
        </p:spPr>
        <p:txBody>
          <a:bodyPr>
            <a:normAutofit/>
          </a:bodyPr>
          <a:lstStyle/>
          <a:p>
            <a:r>
              <a:rPr lang="kk-KZ" sz="6000" i="1" dirty="0" smtClean="0">
                <a:solidFill>
                  <a:srgbClr val="FF0000"/>
                </a:solidFill>
                <a:latin typeface="+mn-lt"/>
              </a:rPr>
              <a:t>Мақсат</a:t>
            </a:r>
            <a:r>
              <a:rPr lang="kk-KZ" sz="6000" i="1" dirty="0" smtClean="0">
                <a:solidFill>
                  <a:srgbClr val="FF0000"/>
                </a:solidFill>
                <a:latin typeface="+mn-lt"/>
              </a:rPr>
              <a:t>:</a:t>
            </a:r>
            <a:endParaRPr lang="ru-RU" sz="6000" i="1" dirty="0">
              <a:solidFill>
                <a:srgbClr val="FF0000"/>
              </a:solidFill>
              <a:latin typeface="+mn-lt"/>
            </a:endParaRPr>
          </a:p>
        </p:txBody>
      </p:sp>
      <p:sp>
        <p:nvSpPr>
          <p:cNvPr id="3" name="Содержимое 2"/>
          <p:cNvSpPr>
            <a:spLocks noGrp="1"/>
          </p:cNvSpPr>
          <p:nvPr>
            <p:ph idx="1"/>
          </p:nvPr>
        </p:nvSpPr>
        <p:spPr/>
        <p:txBody>
          <a:bodyPr>
            <a:normAutofit/>
          </a:bodyPr>
          <a:lstStyle/>
          <a:p>
            <a:pPr algn="ctr">
              <a:buNone/>
            </a:pPr>
            <a:r>
              <a:rPr lang="kk-KZ" sz="4000" b="1" i="1" dirty="0" smtClean="0">
                <a:solidFill>
                  <a:srgbClr val="FFFF00"/>
                </a:solidFill>
              </a:rPr>
              <a:t>Технологиялық </a:t>
            </a:r>
            <a:r>
              <a:rPr lang="kk-KZ" sz="4000" b="1" i="1" dirty="0" smtClean="0">
                <a:solidFill>
                  <a:srgbClr val="FFFF00"/>
                </a:solidFill>
              </a:rPr>
              <a:t>үдерiстiң қысқартылған схемасы бар жыртық және майдалау процесстерiнiң схемалармен және тәртiптерiмен </a:t>
            </a:r>
            <a:r>
              <a:rPr lang="kk-KZ" sz="4000" b="1" i="1" dirty="0" smtClean="0">
                <a:solidFill>
                  <a:srgbClr val="FFFF00"/>
                </a:solidFill>
              </a:rPr>
              <a:t>студенттерді таныстыру</a:t>
            </a:r>
            <a:r>
              <a:rPr lang="kk-KZ" sz="4000" b="1" i="1" dirty="0" smtClean="0">
                <a:solidFill>
                  <a:srgbClr val="FFFF00"/>
                </a:solidFill>
              </a:rPr>
              <a:t>.</a:t>
            </a:r>
            <a:r>
              <a:rPr lang="ru-RU" sz="4000" b="1" i="1" dirty="0" smtClean="0">
                <a:solidFill>
                  <a:srgbClr val="FFFF00"/>
                </a:solidFill>
              </a:rPr>
              <a:t/>
            </a:r>
            <a:br>
              <a:rPr lang="ru-RU" sz="4000" b="1" i="1" dirty="0" smtClean="0">
                <a:solidFill>
                  <a:srgbClr val="FFFF00"/>
                </a:solidFill>
              </a:rPr>
            </a:br>
            <a:endParaRPr lang="ru-RU" sz="4000" b="1" i="1" dirty="0">
              <a:solidFill>
                <a:srgbClr val="FFFF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72386" cy="1143000"/>
          </a:xfrm>
        </p:spPr>
        <p:txBody>
          <a:bodyPr>
            <a:normAutofit/>
          </a:bodyPr>
          <a:lstStyle/>
          <a:p>
            <a:r>
              <a:rPr lang="ru-RU" sz="4800" dirty="0" err="1" smtClean="0">
                <a:solidFill>
                  <a:srgbClr val="FF0000"/>
                </a:solidFill>
                <a:latin typeface="+mn-lt"/>
              </a:rPr>
              <a:t>Бақылау сұрақтары</a:t>
            </a:r>
            <a:r>
              <a:rPr lang="ru-RU" sz="4800" dirty="0" err="1" smtClean="0">
                <a:solidFill>
                  <a:srgbClr val="FF0000"/>
                </a:solidFill>
                <a:latin typeface="+mn-lt"/>
              </a:rPr>
              <a:t>:</a:t>
            </a:r>
            <a:endParaRPr lang="ru-RU" sz="4800" dirty="0">
              <a:solidFill>
                <a:srgbClr val="FF0000"/>
              </a:solidFill>
              <a:latin typeface="+mn-lt"/>
            </a:endParaRPr>
          </a:p>
        </p:txBody>
      </p:sp>
      <p:sp>
        <p:nvSpPr>
          <p:cNvPr id="3" name="Содержимое 2"/>
          <p:cNvSpPr>
            <a:spLocks noGrp="1"/>
          </p:cNvSpPr>
          <p:nvPr>
            <p:ph idx="1"/>
          </p:nvPr>
        </p:nvSpPr>
        <p:spPr/>
        <p:txBody>
          <a:bodyPr>
            <a:noAutofit/>
          </a:bodyPr>
          <a:lstStyle/>
          <a:p>
            <a:pPr>
              <a:buNone/>
            </a:pPr>
            <a:r>
              <a:rPr lang="ru-RU" sz="3600" b="1" i="1" dirty="0" smtClean="0"/>
              <a:t>1</a:t>
            </a:r>
            <a:r>
              <a:rPr lang="ru-RU" sz="3600" b="1" i="1" dirty="0" smtClean="0"/>
              <a:t>. </a:t>
            </a:r>
            <a:r>
              <a:rPr lang="ru-RU" sz="3600" b="1" i="1" dirty="0" err="1" smtClean="0"/>
              <a:t>Жыртық процесстiң құрастыруының қағидалары.</a:t>
            </a:r>
            <a:endParaRPr lang="ru-RU" sz="3600" b="1" i="1" dirty="0" smtClean="0"/>
          </a:p>
          <a:p>
            <a:pPr>
              <a:buNone/>
            </a:pPr>
            <a:r>
              <a:rPr lang="ru-RU" sz="3600" b="1" i="1" dirty="0" smtClean="0"/>
              <a:t>2. </a:t>
            </a:r>
            <a:r>
              <a:rPr lang="ru-RU" sz="3600" b="1" i="1" dirty="0" err="1" smtClean="0"/>
              <a:t>Жыртық </a:t>
            </a:r>
            <a:r>
              <a:rPr lang="ru-RU" sz="3600" b="1" i="1" dirty="0" smtClean="0"/>
              <a:t>процесс.</a:t>
            </a:r>
          </a:p>
          <a:p>
            <a:pPr>
              <a:buNone/>
            </a:pPr>
            <a:r>
              <a:rPr lang="ru-RU" sz="3600" b="1" i="1" dirty="0" smtClean="0"/>
              <a:t>3. </a:t>
            </a:r>
            <a:r>
              <a:rPr lang="ru-RU" sz="3600" b="1" i="1" dirty="0" err="1" smtClean="0"/>
              <a:t>Екiншi</a:t>
            </a:r>
            <a:r>
              <a:rPr lang="ru-RU" sz="3600" b="1" i="1" dirty="0" smtClean="0"/>
              <a:t> </a:t>
            </a:r>
            <a:r>
              <a:rPr lang="ru-RU" sz="3600" b="1" i="1" dirty="0" err="1" smtClean="0"/>
              <a:t>сорттың наубай</a:t>
            </a:r>
            <a:r>
              <a:rPr lang="ru-RU" sz="3600" b="1" i="1" dirty="0" smtClean="0"/>
              <a:t> </a:t>
            </a:r>
            <a:r>
              <a:rPr lang="ru-RU" sz="3600" b="1" i="1" dirty="0" err="1" smtClean="0"/>
              <a:t>ұнына бидайдың </a:t>
            </a:r>
            <a:r>
              <a:rPr lang="ru-RU" sz="3600" b="1" i="1" dirty="0" smtClean="0"/>
              <a:t>85 % </a:t>
            </a:r>
            <a:r>
              <a:rPr lang="ru-RU" sz="3600" b="1" i="1" dirty="0" err="1" smtClean="0"/>
              <a:t>ұнтағының технологиясы</a:t>
            </a:r>
            <a:r>
              <a:rPr lang="ru-RU" sz="3600" b="1" i="1" dirty="0" smtClean="0"/>
              <a:t>.</a:t>
            </a:r>
          </a:p>
          <a:p>
            <a:pPr>
              <a:buNone/>
            </a:pPr>
            <a:r>
              <a:rPr lang="ru-RU" sz="3600" b="1" i="1" dirty="0" smtClean="0"/>
              <a:t>4. 96 %-</a:t>
            </a:r>
            <a:r>
              <a:rPr lang="ru-RU" sz="3600" b="1" i="1" dirty="0" err="1" smtClean="0"/>
              <a:t>шi</a:t>
            </a:r>
            <a:r>
              <a:rPr lang="ru-RU" sz="3600" b="1" i="1" dirty="0" smtClean="0"/>
              <a:t> </a:t>
            </a:r>
            <a:r>
              <a:rPr lang="ru-RU" sz="3600" b="1" i="1" dirty="0" err="1" smtClean="0"/>
              <a:t>ұнның шығуы </a:t>
            </a:r>
            <a:r>
              <a:rPr lang="ru-RU" sz="3600" b="1" i="1" dirty="0" smtClean="0"/>
              <a:t>бар </a:t>
            </a:r>
            <a:r>
              <a:rPr lang="ru-RU" sz="3600" b="1" i="1" dirty="0" err="1" smtClean="0"/>
              <a:t>бидайының тұсқағаз ұнтағы</a:t>
            </a:r>
            <a:r>
              <a:rPr lang="ru-RU" sz="3600" b="1" i="1" dirty="0" smtClean="0"/>
              <a:t>.</a:t>
            </a:r>
          </a:p>
          <a:p>
            <a:endParaRPr lang="ru-RU" sz="3600" b="1"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3686172" cy="1143000"/>
          </a:xfrm>
        </p:spPr>
        <p:txBody>
          <a:bodyPr>
            <a:normAutofit/>
          </a:bodyPr>
          <a:lstStyle/>
          <a:p>
            <a:r>
              <a:rPr lang="kk-KZ" sz="6000" i="1" dirty="0" smtClean="0">
                <a:solidFill>
                  <a:srgbClr val="FF0000"/>
                </a:solidFill>
                <a:latin typeface="+mn-lt"/>
              </a:rPr>
              <a:t>Жоспар</a:t>
            </a:r>
            <a:r>
              <a:rPr lang="kk-KZ" sz="6000" i="1" dirty="0" smtClean="0">
                <a:solidFill>
                  <a:srgbClr val="FF0000"/>
                </a:solidFill>
                <a:latin typeface="+mn-lt"/>
              </a:rPr>
              <a:t>:</a:t>
            </a:r>
            <a:endParaRPr lang="ru-RU" sz="6000" i="1" dirty="0">
              <a:solidFill>
                <a:srgbClr val="FF0000"/>
              </a:solidFill>
              <a:latin typeface="+mn-lt"/>
            </a:endParaRPr>
          </a:p>
        </p:txBody>
      </p:sp>
      <p:sp>
        <p:nvSpPr>
          <p:cNvPr id="3" name="Содержимое 2"/>
          <p:cNvSpPr>
            <a:spLocks noGrp="1"/>
          </p:cNvSpPr>
          <p:nvPr>
            <p:ph idx="1"/>
          </p:nvPr>
        </p:nvSpPr>
        <p:spPr/>
        <p:txBody>
          <a:bodyPr>
            <a:normAutofit fontScale="92500" lnSpcReduction="10000"/>
          </a:bodyPr>
          <a:lstStyle/>
          <a:p>
            <a:pPr algn="ctr">
              <a:buNone/>
            </a:pPr>
            <a:r>
              <a:rPr lang="kk-KZ" sz="4000" b="1" i="1" dirty="0" smtClean="0">
                <a:solidFill>
                  <a:srgbClr val="FFFF00"/>
                </a:solidFill>
              </a:rPr>
              <a:t>1</a:t>
            </a:r>
            <a:r>
              <a:rPr lang="kk-KZ" sz="4000" b="1" i="1" dirty="0" smtClean="0">
                <a:solidFill>
                  <a:srgbClr val="FFFF00"/>
                </a:solidFill>
              </a:rPr>
              <a:t>. Жыртық процесстiң құрастыруының қағидалары.</a:t>
            </a:r>
            <a:endParaRPr lang="ru-RU" sz="4000" b="1" i="1" dirty="0" smtClean="0">
              <a:solidFill>
                <a:srgbClr val="FFFF00"/>
              </a:solidFill>
            </a:endParaRPr>
          </a:p>
          <a:p>
            <a:pPr algn="ctr">
              <a:buNone/>
            </a:pPr>
            <a:r>
              <a:rPr lang="kk-KZ" sz="4000" b="1" i="1" dirty="0" smtClean="0">
                <a:solidFill>
                  <a:srgbClr val="FFFF00"/>
                </a:solidFill>
              </a:rPr>
              <a:t>2. Жыртық процесс.</a:t>
            </a:r>
            <a:endParaRPr lang="ru-RU" sz="4000" b="1" i="1" dirty="0" smtClean="0">
              <a:solidFill>
                <a:srgbClr val="FFFF00"/>
              </a:solidFill>
            </a:endParaRPr>
          </a:p>
          <a:p>
            <a:pPr algn="ctr">
              <a:buNone/>
            </a:pPr>
            <a:r>
              <a:rPr lang="kk-KZ" sz="4000" b="1" i="1" dirty="0" smtClean="0">
                <a:solidFill>
                  <a:srgbClr val="FFFF00"/>
                </a:solidFill>
              </a:rPr>
              <a:t>3. Екiншi сорттың наубай ұнына бидайдың 85 % ұнтағының технологиясы.</a:t>
            </a:r>
            <a:endParaRPr lang="ru-RU" sz="4000" b="1" i="1" dirty="0" smtClean="0">
              <a:solidFill>
                <a:srgbClr val="FFFF00"/>
              </a:solidFill>
            </a:endParaRPr>
          </a:p>
          <a:p>
            <a:pPr algn="ctr">
              <a:buNone/>
            </a:pPr>
            <a:r>
              <a:rPr lang="kk-KZ" sz="4000" b="1" i="1" dirty="0" smtClean="0">
                <a:solidFill>
                  <a:srgbClr val="FFFF00"/>
                </a:solidFill>
              </a:rPr>
              <a:t>4. 96 %-шi ұнның шығуы бар бидайының тұсқағаз ұнтағы.</a:t>
            </a:r>
            <a:endParaRPr lang="ru-RU" sz="4000" b="1" i="1" dirty="0" smtClean="0">
              <a:solidFill>
                <a:srgbClr val="FFFF00"/>
              </a:solidFill>
            </a:endParaRPr>
          </a:p>
          <a:p>
            <a:pPr>
              <a:buNone/>
            </a:pP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54692"/>
          </a:xfrm>
        </p:spPr>
        <p:txBody>
          <a:bodyPr>
            <a:normAutofit/>
          </a:bodyPr>
          <a:lstStyle/>
          <a:p>
            <a:r>
              <a:rPr lang="kk-KZ" sz="7200" i="1" dirty="0" smtClean="0">
                <a:solidFill>
                  <a:srgbClr val="FF0000"/>
                </a:solidFill>
                <a:latin typeface="+mn-lt"/>
              </a:rPr>
              <a:t>Жыртық процесстiң құрастыруының қағидалары.</a:t>
            </a:r>
            <a:endParaRPr lang="ru-RU" sz="7200" dirty="0">
              <a:solidFill>
                <a:srgbClr val="FF0000"/>
              </a:solidFill>
              <a:latin typeface="+mn-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85728"/>
            <a:ext cx="8715436" cy="6286544"/>
          </a:xfrm>
        </p:spPr>
        <p:txBody>
          <a:bodyPr>
            <a:noAutofit/>
          </a:bodyPr>
          <a:lstStyle/>
          <a:p>
            <a:pPr algn="ctr">
              <a:buNone/>
            </a:pPr>
            <a:r>
              <a:rPr lang="kk-KZ" sz="2000" b="1" i="1" dirty="0" smtClean="0">
                <a:solidFill>
                  <a:srgbClr val="00B0F0"/>
                </a:solidFill>
              </a:rPr>
              <a:t>Сөндiрулер қысқартылған процесспен ұнтақтарға 75 және 78 %, сонымен бiрге екiншi сорттың 85 % ұнының шығуы бар бидайының бiргелкi ұнтағы бiрiншi және екiншi ортақ шығуы бар сорттардың ұнына бидайдың қысқартылған ұнтақтары двухсортныелерде әкетедi. Бидайды сөндiрулер процесссiз ортақ шығуы бар тұсқағаз ұнға 96 % қайта өңдейдi. Қысқартылған ұнтақтардың двухсортныхына бiрiншiлердi ұн есебiнен алып қоятын сауырлар жоғарғы сорттың ұнының саны немесе Манндарды таңдау кейбiр болуы мүмкiн.</a:t>
            </a:r>
            <a:endParaRPr lang="ru-RU" sz="2000" b="1" i="1" dirty="0" smtClean="0">
              <a:solidFill>
                <a:srgbClr val="00B0F0"/>
              </a:solidFill>
            </a:endParaRPr>
          </a:p>
          <a:p>
            <a:pPr algn="ctr">
              <a:buNone/>
            </a:pPr>
            <a:r>
              <a:rPr lang="kk-KZ" sz="2000" b="1" i="1" dirty="0" smtClean="0">
                <a:solidFill>
                  <a:srgbClr val="00B0F0"/>
                </a:solidFill>
              </a:rPr>
              <a:t>Бiрiншi және екiншi сорттардың наубай ұнына бидайдың қысқартылған ұнтақтары дамыған схема бойынша технологиялық үдерiстi жүзеге асыру үшiн жабдықтың жеткiлiктi сан жарақтанбаған ұн тартатын зауыттар үшiн кеңес берген. Сөндiрудi дамыған процессi бар бидайдың күрделi наубай ұнтақтарының тек қана екiншi немесе екiншi және үшiншi жыртық жүйелер iрiлi-уақтыға бөлiнген жыртық процессiнде айырмашылыққа. Жыртық процесстiң ұсақтауының өнiмдерiнiң iрiктеуiн екiншi кезең iске қосылған реттеу жүйелерiнiң (екi ) үш санына дейiн қысқартылған. Сөндiрудiң жүйелерiнiң саны екi - үшке дейiн қысқартылған. Сөндiруге бiрiншi және екiншi жыртық жүйелердiң iрi және орташа Крупкилерiне ұшырайды.</a:t>
            </a:r>
            <a:endParaRPr lang="ru-RU" sz="2000" b="1" i="1" dirty="0" smtClean="0">
              <a:solidFill>
                <a:srgbClr val="00B0F0"/>
              </a:solidFill>
            </a:endParaRPr>
          </a:p>
          <a:p>
            <a:pPr>
              <a:buNone/>
            </a:pPr>
            <a:endParaRPr lang="ru-RU" sz="2000" dirty="0">
              <a:solidFill>
                <a:srgbClr val="00B05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54758"/>
          </a:xfrm>
        </p:spPr>
        <p:txBody>
          <a:bodyPr>
            <a:noAutofit/>
          </a:bodyPr>
          <a:lstStyle/>
          <a:p>
            <a:r>
              <a:rPr lang="ru-RU" sz="2000" i="1" dirty="0" err="1" smtClean="0">
                <a:latin typeface="+mn-lt"/>
              </a:rPr>
              <a:t>Жыртық </a:t>
            </a:r>
            <a:r>
              <a:rPr lang="ru-RU" sz="2000" i="1" dirty="0" smtClean="0">
                <a:latin typeface="+mn-lt"/>
              </a:rPr>
              <a:t>процесс </a:t>
            </a:r>
            <a:r>
              <a:rPr lang="ru-RU" sz="2000" i="1" dirty="0" err="1" smtClean="0">
                <a:latin typeface="+mn-lt"/>
              </a:rPr>
              <a:t>қабықтардың лаолары</a:t>
            </a:r>
            <a:r>
              <a:rPr lang="ru-RU" sz="2000" i="1" dirty="0" smtClean="0">
                <a:latin typeface="+mn-lt"/>
              </a:rPr>
              <a:t> </a:t>
            </a:r>
            <a:r>
              <a:rPr lang="ru-RU" sz="2000" i="1" dirty="0" err="1" smtClean="0">
                <a:latin typeface="+mn-lt"/>
              </a:rPr>
              <a:t>және алу</a:t>
            </a:r>
            <a:r>
              <a:rPr lang="ru-RU" sz="2000" i="1" dirty="0" smtClean="0">
                <a:latin typeface="+mn-lt"/>
              </a:rPr>
              <a:t> </a:t>
            </a:r>
            <a:r>
              <a:rPr lang="ru-RU" sz="2000" i="1" dirty="0" err="1" smtClean="0">
                <a:latin typeface="+mn-lt"/>
              </a:rPr>
              <a:t>астықтың ұсақтауы</a:t>
            </a:r>
            <a:r>
              <a:rPr lang="ru-RU" sz="2000" i="1" dirty="0" smtClean="0">
                <a:latin typeface="+mn-lt"/>
              </a:rPr>
              <a:t>, </a:t>
            </a:r>
            <a:r>
              <a:rPr lang="ru-RU" sz="2000" i="1" dirty="0" err="1" smtClean="0">
                <a:latin typeface="+mn-lt"/>
              </a:rPr>
              <a:t>астықтың қалдықтары өнiмдердiң аралық круподунстовыхтарының шығаруы және ұннан кейiн</a:t>
            </a:r>
            <a:r>
              <a:rPr lang="ru-RU" sz="2000" i="1" dirty="0" smtClean="0">
                <a:latin typeface="+mn-lt"/>
              </a:rPr>
              <a:t> </a:t>
            </a:r>
            <a:r>
              <a:rPr lang="ru-RU" sz="2000" i="1" dirty="0" err="1" smtClean="0">
                <a:latin typeface="+mn-lt"/>
              </a:rPr>
              <a:t>шейiн</a:t>
            </a:r>
            <a:r>
              <a:rPr lang="ru-RU" sz="2000" i="1" dirty="0" smtClean="0">
                <a:latin typeface="+mn-lt"/>
              </a:rPr>
              <a:t> </a:t>
            </a:r>
            <a:r>
              <a:rPr lang="ru-RU" sz="2000" i="1" dirty="0" err="1" smtClean="0">
                <a:latin typeface="+mn-lt"/>
              </a:rPr>
              <a:t>бiртiндеп</a:t>
            </a:r>
            <a:r>
              <a:rPr lang="ru-RU" sz="2000" i="1" dirty="0" smtClean="0">
                <a:latin typeface="+mn-lt"/>
              </a:rPr>
              <a:t> </a:t>
            </a:r>
            <a:r>
              <a:rPr lang="ru-RU" sz="2000" i="1" dirty="0" err="1" smtClean="0">
                <a:latin typeface="+mn-lt"/>
              </a:rPr>
              <a:t>қағидасына сәйкес құрастырылған шап</a:t>
            </a:r>
            <a:r>
              <a:rPr lang="ru-RU" sz="2000" i="1" dirty="0" smtClean="0">
                <a:latin typeface="+mn-lt"/>
              </a:rPr>
              <a:t>.</a:t>
            </a:r>
            <a:br>
              <a:rPr lang="ru-RU" sz="2000" i="1" dirty="0" smtClean="0">
                <a:latin typeface="+mn-lt"/>
              </a:rPr>
            </a:br>
            <a:r>
              <a:rPr lang="ru-RU" sz="2000" i="1" dirty="0" smtClean="0">
                <a:latin typeface="+mn-lt"/>
              </a:rPr>
              <a:t>I </a:t>
            </a:r>
            <a:r>
              <a:rPr lang="ru-RU" sz="2000" i="1" dirty="0" err="1" smtClean="0">
                <a:latin typeface="+mn-lt"/>
              </a:rPr>
              <a:t>жыртық жүйенiң алдында</a:t>
            </a:r>
            <a:r>
              <a:rPr lang="ru-RU" sz="2000" i="1" dirty="0" smtClean="0">
                <a:latin typeface="+mn-lt"/>
              </a:rPr>
              <a:t> </a:t>
            </a:r>
            <a:r>
              <a:rPr lang="ru-RU" sz="2000" i="1" dirty="0" err="1" smtClean="0">
                <a:latin typeface="+mn-lt"/>
              </a:rPr>
              <a:t>өнiмдер және жыртық процесстегi</a:t>
            </a:r>
            <a:r>
              <a:rPr lang="ru-RU" sz="2000" i="1" dirty="0" smtClean="0">
                <a:latin typeface="+mn-lt"/>
              </a:rPr>
              <a:t> </a:t>
            </a:r>
            <a:r>
              <a:rPr lang="ru-RU" sz="2000" i="1" dirty="0" err="1" smtClean="0">
                <a:latin typeface="+mn-lt"/>
              </a:rPr>
              <a:t>ұнның круподунстовыхы</a:t>
            </a:r>
            <a:r>
              <a:rPr lang="ru-RU" sz="2000" i="1" dirty="0" smtClean="0">
                <a:latin typeface="+mn-lt"/>
              </a:rPr>
              <a:t> </a:t>
            </a:r>
            <a:r>
              <a:rPr lang="ru-RU" sz="2000" i="1" dirty="0" err="1" smtClean="0">
                <a:latin typeface="+mn-lt"/>
              </a:rPr>
              <a:t>сапаны</a:t>
            </a:r>
            <a:r>
              <a:rPr lang="ru-RU" sz="2000" i="1" dirty="0" smtClean="0">
                <a:latin typeface="+mn-lt"/>
              </a:rPr>
              <a:t> </a:t>
            </a:r>
            <a:r>
              <a:rPr lang="ru-RU" sz="2000" i="1" dirty="0" err="1" smtClean="0">
                <a:latin typeface="+mn-lt"/>
              </a:rPr>
              <a:t>жақсартулар үшiн орынды</a:t>
            </a:r>
            <a:r>
              <a:rPr lang="ru-RU" sz="2000" i="1" dirty="0" smtClean="0">
                <a:latin typeface="+mn-lt"/>
              </a:rPr>
              <a:t> </a:t>
            </a:r>
            <a:r>
              <a:rPr lang="ru-RU" sz="2000" i="1" dirty="0" err="1" smtClean="0">
                <a:latin typeface="+mn-lt"/>
              </a:rPr>
              <a:t>кедiр-бұдырлы бетi</a:t>
            </a:r>
            <a:r>
              <a:rPr lang="ru-RU" sz="2000" i="1" dirty="0" smtClean="0">
                <a:latin typeface="+mn-lt"/>
              </a:rPr>
              <a:t> бар </a:t>
            </a:r>
            <a:r>
              <a:rPr lang="ru-RU" sz="2000" i="1" dirty="0" err="1" smtClean="0">
                <a:latin typeface="+mn-lt"/>
              </a:rPr>
              <a:t>Валкаларда</a:t>
            </a:r>
            <a:r>
              <a:rPr lang="ru-RU" sz="2000" i="1" dirty="0" smtClean="0">
                <a:latin typeface="+mn-lt"/>
              </a:rPr>
              <a:t> </a:t>
            </a:r>
            <a:r>
              <a:rPr lang="ru-RU" sz="2000" i="1" dirty="0" err="1" smtClean="0">
                <a:latin typeface="+mn-lt"/>
              </a:rPr>
              <a:t>астықтың тайпиюы</a:t>
            </a:r>
            <a:r>
              <a:rPr lang="ru-RU" sz="2000" i="1" dirty="0" smtClean="0">
                <a:latin typeface="+mn-lt"/>
              </a:rPr>
              <a:t> </a:t>
            </a:r>
            <a:r>
              <a:rPr lang="ru-RU" sz="2000" i="1" dirty="0" err="1" smtClean="0">
                <a:latin typeface="+mn-lt"/>
              </a:rPr>
              <a:t>өндiрiп алу</a:t>
            </a:r>
            <a:r>
              <a:rPr lang="ru-RU" sz="2000" i="1" dirty="0" smtClean="0">
                <a:latin typeface="+mn-lt"/>
              </a:rPr>
              <a:t>. </a:t>
            </a:r>
            <a:r>
              <a:rPr lang="ru-RU" sz="2000" i="1" dirty="0" err="1" smtClean="0">
                <a:latin typeface="+mn-lt"/>
              </a:rPr>
              <a:t>Тайпиюы</a:t>
            </a:r>
            <a:r>
              <a:rPr lang="ru-RU" sz="2000" i="1" dirty="0" smtClean="0">
                <a:latin typeface="+mn-lt"/>
              </a:rPr>
              <a:t> </a:t>
            </a:r>
            <a:r>
              <a:rPr lang="ru-RU" sz="2000" i="1" dirty="0" err="1" smtClean="0">
                <a:latin typeface="+mn-lt"/>
              </a:rPr>
              <a:t>меншiктi</a:t>
            </a:r>
            <a:r>
              <a:rPr lang="ru-RU" sz="2000" i="1" dirty="0" smtClean="0">
                <a:latin typeface="+mn-lt"/>
              </a:rPr>
              <a:t> </a:t>
            </a:r>
            <a:r>
              <a:rPr lang="ru-RU" sz="2000" i="1" dirty="0" err="1" smtClean="0">
                <a:latin typeface="+mn-lt"/>
              </a:rPr>
              <a:t>жүктеменiң жанында</a:t>
            </a:r>
            <a:r>
              <a:rPr lang="ru-RU" sz="2000" i="1" dirty="0" smtClean="0">
                <a:latin typeface="+mn-lt"/>
              </a:rPr>
              <a:t> 1200 кг/см </a:t>
            </a:r>
            <a:r>
              <a:rPr lang="ru-RU" sz="2000" i="1" dirty="0" err="1" smtClean="0">
                <a:latin typeface="+mn-lt"/>
              </a:rPr>
              <a:t>өндiрiп алады</a:t>
            </a:r>
            <a:r>
              <a:rPr lang="ru-RU" sz="2000" i="1" dirty="0" smtClean="0">
                <a:latin typeface="+mn-lt"/>
              </a:rPr>
              <a:t> </a:t>
            </a:r>
            <a:r>
              <a:rPr lang="ru-RU" sz="2000" i="1" dirty="0" err="1" smtClean="0">
                <a:latin typeface="+mn-lt"/>
              </a:rPr>
              <a:t>ма</a:t>
            </a:r>
            <a:r>
              <a:rPr lang="ru-RU" sz="2000" i="1" dirty="0" smtClean="0">
                <a:latin typeface="+mn-lt"/>
              </a:rPr>
              <a:t>? 6 м/с, </a:t>
            </a:r>
            <a:r>
              <a:rPr lang="ru-RU" sz="2000" i="1" dirty="0" err="1" smtClean="0">
                <a:latin typeface="+mn-lt"/>
              </a:rPr>
              <a:t>дифференцияның белдiктердiң мелющихтың тәулiк, округтық жылдамдығы </a:t>
            </a:r>
            <a:r>
              <a:rPr lang="ru-RU" sz="2000" i="1" dirty="0" smtClean="0">
                <a:latin typeface="+mn-lt"/>
              </a:rPr>
              <a:t>1: 1. </a:t>
            </a:r>
            <a:r>
              <a:rPr lang="ru-RU" sz="2000" i="1" dirty="0" err="1" smtClean="0">
                <a:latin typeface="+mn-lt"/>
              </a:rPr>
              <a:t>Тайпиюының тәртiбi </a:t>
            </a:r>
            <a:r>
              <a:rPr lang="ru-RU" sz="2000" i="1" dirty="0" smtClean="0">
                <a:latin typeface="+mn-lt"/>
              </a:rPr>
              <a:t>№ 08-шi </a:t>
            </a:r>
            <a:r>
              <a:rPr lang="ru-RU" sz="2000" i="1" dirty="0" err="1" smtClean="0">
                <a:latin typeface="+mn-lt"/>
              </a:rPr>
              <a:t>елеуiш</a:t>
            </a:r>
            <a:r>
              <a:rPr lang="ru-RU" sz="2000" i="1" dirty="0" smtClean="0">
                <a:latin typeface="+mn-lt"/>
              </a:rPr>
              <a:t> 2-3 %-</a:t>
            </a:r>
            <a:r>
              <a:rPr lang="ru-RU" sz="2000" i="1" dirty="0" err="1" smtClean="0">
                <a:latin typeface="+mn-lt"/>
              </a:rPr>
              <a:t>шi</a:t>
            </a:r>
            <a:r>
              <a:rPr lang="ru-RU" sz="2000" i="1" dirty="0" smtClean="0">
                <a:latin typeface="+mn-lt"/>
              </a:rPr>
              <a:t> </a:t>
            </a:r>
            <a:r>
              <a:rPr lang="ru-RU" sz="2000" i="1" dirty="0" err="1" smtClean="0">
                <a:latin typeface="+mn-lt"/>
              </a:rPr>
              <a:t>сандағы ортақ шығаруды шамасымен</a:t>
            </a:r>
            <a:r>
              <a:rPr lang="ru-RU" sz="2000" i="1" dirty="0" smtClean="0">
                <a:latin typeface="+mn-lt"/>
              </a:rPr>
              <a:t> </a:t>
            </a:r>
            <a:r>
              <a:rPr lang="ru-RU" sz="2000" i="1" dirty="0" err="1" smtClean="0">
                <a:latin typeface="+mn-lt"/>
              </a:rPr>
              <a:t>бақылау металлотканоесi</a:t>
            </a:r>
            <a:r>
              <a:rPr lang="ru-RU" sz="2000" i="1" dirty="0" smtClean="0">
                <a:latin typeface="+mn-lt"/>
              </a:rPr>
              <a:t> </a:t>
            </a:r>
            <a:r>
              <a:rPr lang="ru-RU" sz="2000" i="1" dirty="0" err="1" smtClean="0">
                <a:latin typeface="+mn-lt"/>
              </a:rPr>
              <a:t>арқылы бағалайды.</a:t>
            </a:r>
            <a:r>
              <a:rPr lang="ru-RU" sz="2000" i="1" dirty="0" smtClean="0">
                <a:latin typeface="+mn-lt"/>
              </a:rPr>
              <a:t> </a:t>
            </a:r>
            <a:r>
              <a:rPr lang="ru-RU" sz="2000" i="1" dirty="0" err="1" smtClean="0">
                <a:latin typeface="+mn-lt"/>
              </a:rPr>
              <a:t>Тайпиюының өнiмдерi (ұн </a:t>
            </a:r>
            <a:r>
              <a:rPr lang="ru-RU" sz="2000" i="1" dirty="0" smtClean="0">
                <a:latin typeface="+mn-lt"/>
              </a:rPr>
              <a:t>) </a:t>
            </a:r>
            <a:r>
              <a:rPr lang="ru-RU" sz="2000" i="1" dirty="0" err="1" smtClean="0">
                <a:latin typeface="+mn-lt"/>
              </a:rPr>
              <a:t>бiраз</a:t>
            </a:r>
            <a:r>
              <a:rPr lang="ru-RU" sz="2000" i="1" dirty="0" smtClean="0">
                <a:latin typeface="+mn-lt"/>
              </a:rPr>
              <a:t> </a:t>
            </a:r>
            <a:r>
              <a:rPr lang="ru-RU" sz="2000" i="1" dirty="0" err="1" smtClean="0">
                <a:latin typeface="+mn-lt"/>
              </a:rPr>
              <a:t>күлi көп мучкаларды</a:t>
            </a:r>
            <a:r>
              <a:rPr lang="ru-RU" sz="2000" i="1" dirty="0" smtClean="0">
                <a:latin typeface="+mn-lt"/>
              </a:rPr>
              <a:t> </a:t>
            </a:r>
            <a:r>
              <a:rPr lang="ru-RU" sz="2000" i="1" dirty="0" err="1" smtClean="0">
                <a:latin typeface="+mn-lt"/>
              </a:rPr>
              <a:t>ерекшелейтiн</a:t>
            </a:r>
            <a:r>
              <a:rPr lang="ru-RU" sz="2000" i="1" dirty="0" smtClean="0">
                <a:latin typeface="+mn-lt"/>
              </a:rPr>
              <a:t> </a:t>
            </a:r>
            <a:r>
              <a:rPr lang="ru-RU" sz="2000" i="1" dirty="0" err="1" smtClean="0">
                <a:latin typeface="+mn-lt"/>
              </a:rPr>
              <a:t>рассевеге</a:t>
            </a:r>
            <a:r>
              <a:rPr lang="ru-RU" sz="2000" i="1" dirty="0" smtClean="0">
                <a:latin typeface="+mn-lt"/>
              </a:rPr>
              <a:t> </a:t>
            </a:r>
            <a:r>
              <a:rPr lang="ru-RU" sz="2000" i="1" dirty="0" err="1" smtClean="0">
                <a:latin typeface="+mn-lt"/>
              </a:rPr>
              <a:t>жыртық жүйенiң шо</a:t>
            </a:r>
            <a:r>
              <a:rPr lang="ru-RU" sz="2000" i="1" dirty="0" smtClean="0">
                <a:latin typeface="+mn-lt"/>
              </a:rPr>
              <a:t> </a:t>
            </a:r>
            <a:r>
              <a:rPr lang="ru-RU" sz="2000" i="1" dirty="0" err="1" smtClean="0">
                <a:latin typeface="+mn-lt"/>
              </a:rPr>
              <a:t>бағытталатын ағзындалған астықтар I-шi</a:t>
            </a:r>
            <a:r>
              <a:rPr lang="ru-RU" sz="2000" i="1" dirty="0" smtClean="0">
                <a:latin typeface="+mn-lt"/>
              </a:rPr>
              <a:t> - </a:t>
            </a:r>
            <a:r>
              <a:rPr lang="ru-RU" sz="2000" i="1" dirty="0" err="1" smtClean="0">
                <a:latin typeface="+mn-lt"/>
              </a:rPr>
              <a:t>жыртық жүйе бағытталатын дән және бөлшектiң предразрушенное</a:t>
            </a:r>
            <a:r>
              <a:rPr lang="ru-RU" sz="2000" i="1" dirty="0" smtClean="0">
                <a:latin typeface="+mn-lt"/>
              </a:rPr>
              <a:t> </a:t>
            </a:r>
            <a:r>
              <a:rPr lang="ru-RU" sz="2000" i="1" dirty="0" err="1" smtClean="0">
                <a:latin typeface="+mn-lt"/>
              </a:rPr>
              <a:t>плющеноесi</a:t>
            </a:r>
            <a:r>
              <a:rPr lang="ru-RU" sz="2000" i="1" dirty="0" smtClean="0">
                <a:latin typeface="+mn-lt"/>
              </a:rPr>
              <a:t> </a:t>
            </a:r>
            <a:r>
              <a:rPr lang="ru-RU" sz="2000" i="1" dirty="0" err="1" smtClean="0">
                <a:latin typeface="+mn-lt"/>
              </a:rPr>
              <a:t>iрiктейдi</a:t>
            </a:r>
            <a:r>
              <a:rPr lang="ru-RU" sz="2000" i="1" dirty="0" smtClean="0">
                <a:latin typeface="+mn-lt"/>
              </a:rPr>
              <a:t>. </a:t>
            </a:r>
            <a:r>
              <a:rPr lang="ru-RU" sz="2000" i="1" dirty="0" err="1" smtClean="0">
                <a:latin typeface="+mn-lt"/>
              </a:rPr>
              <a:t>Ұсақтаудың өнiмдерi жыртық жүйелердiң рассевысына</a:t>
            </a:r>
            <a:r>
              <a:rPr lang="ru-RU" sz="2000" i="1" dirty="0" smtClean="0">
                <a:latin typeface="+mn-lt"/>
              </a:rPr>
              <a:t> </a:t>
            </a:r>
            <a:r>
              <a:rPr lang="ru-RU" sz="2000" i="1" dirty="0" err="1" smtClean="0">
                <a:latin typeface="+mn-lt"/>
              </a:rPr>
              <a:t>жыртық процесстегi</a:t>
            </a:r>
            <a:r>
              <a:rPr lang="ru-RU" sz="2000" i="1" dirty="0" smtClean="0">
                <a:latin typeface="+mn-lt"/>
              </a:rPr>
              <a:t> </a:t>
            </a:r>
            <a:r>
              <a:rPr lang="ru-RU" sz="2000" i="1" dirty="0" err="1" smtClean="0">
                <a:latin typeface="+mn-lt"/>
              </a:rPr>
              <a:t>ұсақтауды тиiмдiлiк</a:t>
            </a:r>
            <a:r>
              <a:rPr lang="ru-RU" sz="2000" i="1" dirty="0" smtClean="0">
                <a:latin typeface="+mn-lt"/>
              </a:rPr>
              <a:t> </a:t>
            </a:r>
            <a:r>
              <a:rPr lang="ru-RU" sz="2000" i="1" dirty="0" err="1" smtClean="0">
                <a:latin typeface="+mn-lt"/>
              </a:rPr>
              <a:t>және жүктеменiң төмендетуiнiң жоғарылатулары үшiн орынды</a:t>
            </a:r>
            <a:r>
              <a:rPr lang="ru-RU" sz="2000" i="1" dirty="0" smtClean="0">
                <a:latin typeface="+mn-lt"/>
              </a:rPr>
              <a:t> </a:t>
            </a:r>
            <a:r>
              <a:rPr lang="ru-RU" sz="2400" i="1" dirty="0" err="1" smtClean="0">
                <a:latin typeface="+mn-lt"/>
              </a:rPr>
              <a:t>машиналардың Бичевтерiнде</a:t>
            </a:r>
            <a:r>
              <a:rPr lang="ru-RU" sz="2400" i="1" dirty="0" smtClean="0">
                <a:latin typeface="+mn-lt"/>
              </a:rPr>
              <a:t> </a:t>
            </a:r>
            <a:r>
              <a:rPr lang="ru-RU" sz="2400" i="1" dirty="0" err="1" smtClean="0">
                <a:latin typeface="+mn-lt"/>
              </a:rPr>
              <a:t>қосымша ағзындап </a:t>
            </a:r>
            <a:r>
              <a:rPr lang="ru-RU" sz="2400" i="1" dirty="0" smtClean="0">
                <a:latin typeface="+mn-lt"/>
              </a:rPr>
              <a:t>кету.</a:t>
            </a:r>
            <a:br>
              <a:rPr lang="ru-RU" sz="2400" i="1" dirty="0" smtClean="0">
                <a:latin typeface="+mn-lt"/>
              </a:rPr>
            </a:br>
            <a:endParaRPr lang="ru-RU" sz="2400" i="1" dirty="0">
              <a:latin typeface="+mn-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54692"/>
          </a:xfrm>
        </p:spPr>
        <p:txBody>
          <a:bodyPr>
            <a:normAutofit/>
          </a:bodyPr>
          <a:lstStyle/>
          <a:p>
            <a:r>
              <a:rPr lang="kk-KZ" sz="8800" i="1" dirty="0" smtClean="0">
                <a:solidFill>
                  <a:srgbClr val="FF0000"/>
                </a:solidFill>
                <a:latin typeface="+mn-lt"/>
              </a:rPr>
              <a:t>Жыртық процесс</a:t>
            </a:r>
            <a:endParaRPr lang="ru-RU" sz="8800" dirty="0">
              <a:solidFill>
                <a:srgbClr val="FF0000"/>
              </a:solidFill>
              <a:latin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14290"/>
            <a:ext cx="8929718" cy="6286544"/>
          </a:xfrm>
        </p:spPr>
        <p:txBody>
          <a:bodyPr>
            <a:noAutofit/>
          </a:bodyPr>
          <a:lstStyle/>
          <a:p>
            <a:pPr algn="ctr">
              <a:buNone/>
            </a:pPr>
            <a:r>
              <a:rPr lang="ru-RU" b="1" i="1" dirty="0" err="1" smtClean="0">
                <a:solidFill>
                  <a:srgbClr val="FFFF00"/>
                </a:solidFill>
              </a:rPr>
              <a:t>Ұсақтауды тәртiп ұнның шығаруын бөлiндiмен </a:t>
            </a:r>
            <a:r>
              <a:rPr lang="ru-RU" b="1" i="1" dirty="0" smtClean="0">
                <a:solidFill>
                  <a:srgbClr val="FFFF00"/>
                </a:solidFill>
              </a:rPr>
              <a:t>тап </a:t>
            </a:r>
            <a:r>
              <a:rPr lang="ru-RU" b="1" i="1" dirty="0" err="1" smtClean="0">
                <a:solidFill>
                  <a:srgbClr val="FFFF00"/>
                </a:solidFill>
              </a:rPr>
              <a:t>қалған нөмiрдiң бақылау елеуiшi</a:t>
            </a:r>
            <a:r>
              <a:rPr lang="ru-RU" b="1" i="1" dirty="0" smtClean="0">
                <a:solidFill>
                  <a:srgbClr val="FFFF00"/>
                </a:solidFill>
              </a:rPr>
              <a:t> </a:t>
            </a:r>
            <a:r>
              <a:rPr lang="ru-RU" b="1" i="1" dirty="0" err="1" smtClean="0">
                <a:solidFill>
                  <a:srgbClr val="FFFF00"/>
                </a:solidFill>
              </a:rPr>
              <a:t>арқылы бағалайды</a:t>
            </a:r>
            <a:r>
              <a:rPr lang="ru-RU" b="1" i="1" dirty="0" smtClean="0">
                <a:solidFill>
                  <a:srgbClr val="FFFF00"/>
                </a:solidFill>
              </a:rPr>
              <a:t>. </a:t>
            </a:r>
            <a:r>
              <a:rPr lang="ru-RU" b="1" i="1" dirty="0" err="1" smtClean="0">
                <a:solidFill>
                  <a:srgbClr val="FFFF00"/>
                </a:solidFill>
              </a:rPr>
              <a:t>Ұнның шығаруының бiрiншi</a:t>
            </a:r>
            <a:r>
              <a:rPr lang="ru-RU" b="1" i="1" dirty="0" smtClean="0">
                <a:solidFill>
                  <a:srgbClr val="FFFF00"/>
                </a:solidFill>
              </a:rPr>
              <a:t> </a:t>
            </a:r>
            <a:r>
              <a:rPr lang="ru-RU" b="1" i="1" dirty="0" err="1" smtClean="0">
                <a:solidFill>
                  <a:srgbClr val="FFFF00"/>
                </a:solidFill>
              </a:rPr>
              <a:t>үш майдалау</a:t>
            </a:r>
            <a:r>
              <a:rPr lang="ru-RU" b="1" i="1" dirty="0" smtClean="0">
                <a:solidFill>
                  <a:srgbClr val="FFFF00"/>
                </a:solidFill>
              </a:rPr>
              <a:t> </a:t>
            </a:r>
            <a:r>
              <a:rPr lang="ru-RU" b="1" i="1" dirty="0" err="1" smtClean="0">
                <a:solidFill>
                  <a:srgbClr val="FFFF00"/>
                </a:solidFill>
              </a:rPr>
              <a:t>жүйелерiне </a:t>
            </a:r>
            <a:r>
              <a:rPr lang="ru-RU" b="1" i="1" dirty="0" smtClean="0">
                <a:solidFill>
                  <a:srgbClr val="FFFF00"/>
                </a:solidFill>
              </a:rPr>
              <a:t>№ 43-шi </a:t>
            </a:r>
            <a:r>
              <a:rPr lang="ru-RU" b="1" i="1" dirty="0" err="1" smtClean="0">
                <a:solidFill>
                  <a:srgbClr val="FFFF00"/>
                </a:solidFill>
              </a:rPr>
              <a:t>жiбек</a:t>
            </a:r>
            <a:r>
              <a:rPr lang="ru-RU" b="1" i="1" dirty="0" smtClean="0">
                <a:solidFill>
                  <a:srgbClr val="FFFF00"/>
                </a:solidFill>
              </a:rPr>
              <a:t> </a:t>
            </a:r>
            <a:r>
              <a:rPr lang="ru-RU" b="1" i="1" dirty="0" err="1" smtClean="0">
                <a:solidFill>
                  <a:srgbClr val="FFFF00"/>
                </a:solidFill>
              </a:rPr>
              <a:t>елеуiшi</a:t>
            </a:r>
            <a:r>
              <a:rPr lang="ru-RU" b="1" i="1" dirty="0" smtClean="0">
                <a:solidFill>
                  <a:srgbClr val="FFFF00"/>
                </a:solidFill>
              </a:rPr>
              <a:t> </a:t>
            </a:r>
            <a:r>
              <a:rPr lang="ru-RU" b="1" i="1" dirty="0" err="1" smtClean="0">
                <a:solidFill>
                  <a:srgbClr val="FFFF00"/>
                </a:solidFill>
              </a:rPr>
              <a:t>арқылы немесе</a:t>
            </a:r>
            <a:r>
              <a:rPr lang="ru-RU" b="1" i="1" dirty="0" smtClean="0">
                <a:solidFill>
                  <a:srgbClr val="FFFF00"/>
                </a:solidFill>
              </a:rPr>
              <a:t> № 49-шы капрон </a:t>
            </a:r>
            <a:r>
              <a:rPr lang="ru-RU" b="1" i="1" dirty="0" err="1" smtClean="0">
                <a:solidFill>
                  <a:srgbClr val="FFFF00"/>
                </a:solidFill>
              </a:rPr>
              <a:t>елеуiшi</a:t>
            </a:r>
            <a:r>
              <a:rPr lang="ru-RU" b="1" i="1" dirty="0" smtClean="0">
                <a:solidFill>
                  <a:srgbClr val="FFFF00"/>
                </a:solidFill>
              </a:rPr>
              <a:t> </a:t>
            </a:r>
            <a:r>
              <a:rPr lang="ru-RU" b="1" i="1" dirty="0" err="1" smtClean="0">
                <a:solidFill>
                  <a:srgbClr val="FFFF00"/>
                </a:solidFill>
              </a:rPr>
              <a:t>арқылы</a:t>
            </a:r>
            <a:r>
              <a:rPr lang="ru-RU" b="1" i="1" dirty="0" smtClean="0">
                <a:solidFill>
                  <a:srgbClr val="FFFF00"/>
                </a:solidFill>
              </a:rPr>
              <a:t>, </a:t>
            </a:r>
            <a:r>
              <a:rPr lang="ru-RU" b="1" i="1" dirty="0" err="1" smtClean="0">
                <a:solidFill>
                  <a:srgbClr val="FFFF00"/>
                </a:solidFill>
              </a:rPr>
              <a:t>немесе</a:t>
            </a:r>
            <a:r>
              <a:rPr lang="ru-RU" b="1" i="1" dirty="0" smtClean="0">
                <a:solidFill>
                  <a:srgbClr val="FFFF00"/>
                </a:solidFill>
              </a:rPr>
              <a:t> № 45/50-шi полиамид </a:t>
            </a:r>
            <a:r>
              <a:rPr lang="ru-RU" b="1" i="1" dirty="0" err="1" smtClean="0">
                <a:solidFill>
                  <a:srgbClr val="FFFF00"/>
                </a:solidFill>
              </a:rPr>
              <a:t>елеуiшi</a:t>
            </a:r>
            <a:r>
              <a:rPr lang="ru-RU" b="1" i="1" dirty="0" smtClean="0">
                <a:solidFill>
                  <a:srgbClr val="FFFF00"/>
                </a:solidFill>
              </a:rPr>
              <a:t> </a:t>
            </a:r>
            <a:r>
              <a:rPr lang="ru-RU" b="1" i="1" dirty="0" err="1" smtClean="0">
                <a:solidFill>
                  <a:srgbClr val="FFFF00"/>
                </a:solidFill>
              </a:rPr>
              <a:t>арқылы </a:t>
            </a:r>
            <a:r>
              <a:rPr lang="ru-RU" b="1" i="1" dirty="0" smtClean="0">
                <a:solidFill>
                  <a:srgbClr val="FFFF00"/>
                </a:solidFill>
              </a:rPr>
              <a:t>45-50 % </a:t>
            </a:r>
            <a:r>
              <a:rPr lang="ru-RU" b="1" i="1" dirty="0" err="1" smtClean="0">
                <a:solidFill>
                  <a:srgbClr val="FFFF00"/>
                </a:solidFill>
              </a:rPr>
              <a:t>құрауы керек</a:t>
            </a:r>
            <a:r>
              <a:rPr lang="ru-RU" b="1" i="1" dirty="0" smtClean="0">
                <a:solidFill>
                  <a:srgbClr val="FFFF00"/>
                </a:solidFill>
              </a:rPr>
              <a:t>. </a:t>
            </a:r>
            <a:r>
              <a:rPr lang="ru-RU" b="1" i="1" dirty="0" err="1" smtClean="0">
                <a:solidFill>
                  <a:srgbClr val="FFFF00"/>
                </a:solidFill>
              </a:rPr>
              <a:t>Ұнның шығаруының төртiншi және бесiншi</a:t>
            </a:r>
            <a:r>
              <a:rPr lang="ru-RU" b="1" i="1" dirty="0" smtClean="0">
                <a:solidFill>
                  <a:srgbClr val="FFFF00"/>
                </a:solidFill>
              </a:rPr>
              <a:t> </a:t>
            </a:r>
            <a:r>
              <a:rPr lang="ru-RU" b="1" i="1" dirty="0" err="1" smtClean="0">
                <a:solidFill>
                  <a:srgbClr val="FFFF00"/>
                </a:solidFill>
              </a:rPr>
              <a:t>майдалау</a:t>
            </a:r>
            <a:r>
              <a:rPr lang="ru-RU" b="1" i="1" dirty="0" smtClean="0">
                <a:solidFill>
                  <a:srgbClr val="FFFF00"/>
                </a:solidFill>
              </a:rPr>
              <a:t> </a:t>
            </a:r>
            <a:r>
              <a:rPr lang="ru-RU" b="1" i="1" dirty="0" err="1" smtClean="0">
                <a:solidFill>
                  <a:srgbClr val="FFFF00"/>
                </a:solidFill>
              </a:rPr>
              <a:t>жүйелерiне </a:t>
            </a:r>
            <a:r>
              <a:rPr lang="ru-RU" b="1" i="1" dirty="0" smtClean="0">
                <a:solidFill>
                  <a:srgbClr val="FFFF00"/>
                </a:solidFill>
              </a:rPr>
              <a:t>30-35 % </a:t>
            </a:r>
            <a:r>
              <a:rPr lang="ru-RU" b="1" i="1" dirty="0" err="1" smtClean="0">
                <a:solidFill>
                  <a:srgbClr val="FFFF00"/>
                </a:solidFill>
              </a:rPr>
              <a:t>құрауы керек</a:t>
            </a:r>
            <a:r>
              <a:rPr lang="ru-RU" b="1" i="1" dirty="0" smtClean="0">
                <a:solidFill>
                  <a:srgbClr val="FFFF00"/>
                </a:solidFill>
              </a:rPr>
              <a:t>, </a:t>
            </a:r>
            <a:r>
              <a:rPr lang="ru-RU" b="1" i="1" dirty="0" err="1" smtClean="0">
                <a:solidFill>
                  <a:srgbClr val="FFFF00"/>
                </a:solidFill>
              </a:rPr>
              <a:t>өңге жүйелерге </a:t>
            </a:r>
            <a:r>
              <a:rPr lang="ru-RU" b="1" i="1" dirty="0" smtClean="0">
                <a:solidFill>
                  <a:srgbClr val="FFFF00"/>
                </a:solidFill>
              </a:rPr>
              <a:t>- № 43-шi № 38 </a:t>
            </a:r>
            <a:r>
              <a:rPr lang="ru-RU" b="1" i="1" dirty="0" err="1" smtClean="0">
                <a:solidFill>
                  <a:srgbClr val="FFFF00"/>
                </a:solidFill>
              </a:rPr>
              <a:t>немесе</a:t>
            </a:r>
            <a:r>
              <a:rPr lang="ru-RU" b="1" i="1" dirty="0" smtClean="0">
                <a:solidFill>
                  <a:srgbClr val="FFFF00"/>
                </a:solidFill>
              </a:rPr>
              <a:t> капрон </a:t>
            </a:r>
            <a:r>
              <a:rPr lang="ru-RU" b="1" i="1" dirty="0" err="1" smtClean="0">
                <a:solidFill>
                  <a:srgbClr val="FFFF00"/>
                </a:solidFill>
              </a:rPr>
              <a:t>елеуiшi</a:t>
            </a:r>
            <a:r>
              <a:rPr lang="ru-RU" b="1" i="1" dirty="0" smtClean="0">
                <a:solidFill>
                  <a:srgbClr val="FFFF00"/>
                </a:solidFill>
              </a:rPr>
              <a:t> 20-25 % </a:t>
            </a:r>
            <a:r>
              <a:rPr lang="ru-RU" b="1" i="1" dirty="0" err="1" smtClean="0">
                <a:solidFill>
                  <a:srgbClr val="FFFF00"/>
                </a:solidFill>
              </a:rPr>
              <a:t>жiбек</a:t>
            </a:r>
            <a:r>
              <a:rPr lang="ru-RU" b="1" i="1" dirty="0" smtClean="0">
                <a:solidFill>
                  <a:srgbClr val="FFFF00"/>
                </a:solidFill>
              </a:rPr>
              <a:t> </a:t>
            </a:r>
            <a:r>
              <a:rPr lang="ru-RU" b="1" i="1" dirty="0" err="1" smtClean="0">
                <a:solidFill>
                  <a:srgbClr val="FFFF00"/>
                </a:solidFill>
              </a:rPr>
              <a:t>елеуiшi</a:t>
            </a:r>
            <a:r>
              <a:rPr lang="ru-RU" b="1" i="1" dirty="0" smtClean="0">
                <a:solidFill>
                  <a:srgbClr val="FFFF00"/>
                </a:solidFill>
              </a:rPr>
              <a:t> </a:t>
            </a:r>
            <a:r>
              <a:rPr lang="ru-RU" b="1" i="1" dirty="0" err="1" smtClean="0">
                <a:solidFill>
                  <a:srgbClr val="FFFF00"/>
                </a:solidFill>
              </a:rPr>
              <a:t>арқылы</a:t>
            </a:r>
            <a:r>
              <a:rPr lang="ru-RU" b="1" i="1" dirty="0" smtClean="0">
                <a:solidFill>
                  <a:srgbClr val="FFFF00"/>
                </a:solidFill>
              </a:rPr>
              <a:t>, </a:t>
            </a:r>
            <a:r>
              <a:rPr lang="ru-RU" b="1" i="1" dirty="0" err="1" smtClean="0">
                <a:solidFill>
                  <a:srgbClr val="FFFF00"/>
                </a:solidFill>
              </a:rPr>
              <a:t>немесе</a:t>
            </a:r>
            <a:r>
              <a:rPr lang="ru-RU" b="1" i="1" dirty="0" smtClean="0">
                <a:solidFill>
                  <a:srgbClr val="FFFF00"/>
                </a:solidFill>
              </a:rPr>
              <a:t> № 41/43-шi полиамид </a:t>
            </a:r>
            <a:r>
              <a:rPr lang="ru-RU" b="1" i="1" dirty="0" err="1" smtClean="0">
                <a:solidFill>
                  <a:srgbClr val="FFFF00"/>
                </a:solidFill>
              </a:rPr>
              <a:t>елеуiшi</a:t>
            </a:r>
            <a:r>
              <a:rPr lang="ru-RU" b="1" i="1" dirty="0" smtClean="0">
                <a:solidFill>
                  <a:srgbClr val="FFFF00"/>
                </a:solidFill>
              </a:rPr>
              <a:t> </a:t>
            </a:r>
            <a:r>
              <a:rPr lang="ru-RU" b="1" i="1" dirty="0" err="1" smtClean="0">
                <a:solidFill>
                  <a:srgbClr val="FFFF00"/>
                </a:solidFill>
              </a:rPr>
              <a:t>арқылы</a:t>
            </a:r>
            <a:r>
              <a:rPr lang="ru-RU" b="1" i="1" dirty="0" smtClean="0">
                <a:solidFill>
                  <a:srgbClr val="FFFF00"/>
                </a:solidFill>
              </a:rPr>
              <a:t>.</a:t>
            </a:r>
          </a:p>
          <a:p>
            <a:pPr algn="ctr">
              <a:buNone/>
            </a:pPr>
            <a:r>
              <a:rPr lang="ru-RU" b="1" i="1" dirty="0" err="1" smtClean="0">
                <a:solidFill>
                  <a:srgbClr val="FFFF00"/>
                </a:solidFill>
              </a:rPr>
              <a:t>Ұнның сорттарының құрастыруын қағида дамыған технологиялық сұлбасы </a:t>
            </a:r>
            <a:r>
              <a:rPr lang="ru-RU" b="1" i="1" dirty="0" smtClean="0">
                <a:solidFill>
                  <a:srgbClr val="FFFF00"/>
                </a:solidFill>
              </a:rPr>
              <a:t>бар </a:t>
            </a:r>
            <a:r>
              <a:rPr lang="ru-RU" b="1" i="1" dirty="0" err="1" smtClean="0">
                <a:solidFill>
                  <a:srgbClr val="FFFF00"/>
                </a:solidFill>
              </a:rPr>
              <a:t>бидайдың наубай</a:t>
            </a:r>
            <a:r>
              <a:rPr lang="ru-RU" b="1" i="1" dirty="0" smtClean="0">
                <a:solidFill>
                  <a:srgbClr val="FFFF00"/>
                </a:solidFill>
              </a:rPr>
              <a:t> </a:t>
            </a:r>
            <a:r>
              <a:rPr lang="ru-RU" b="1" i="1" dirty="0" err="1" smtClean="0">
                <a:solidFill>
                  <a:srgbClr val="FFFF00"/>
                </a:solidFill>
              </a:rPr>
              <a:t>ұнтақтарындағы ұнның сорттарының құрастыруын қағидаға ұқсас</a:t>
            </a:r>
            <a:r>
              <a:rPr lang="ru-RU" b="1" i="1" dirty="0" smtClean="0">
                <a:solidFill>
                  <a:srgbClr val="FFFF00"/>
                </a:solidFill>
              </a:rPr>
              <a:t>. </a:t>
            </a:r>
          </a:p>
          <a:p>
            <a:pPr algn="ctr"/>
            <a:endParaRPr lang="ru-RU" b="1" i="1" dirty="0">
              <a:solidFill>
                <a:srgbClr val="FFFF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357166"/>
            <a:ext cx="8543956" cy="5952194"/>
          </a:xfrm>
        </p:spPr>
        <p:txBody>
          <a:bodyPr>
            <a:normAutofit fontScale="85000" lnSpcReduction="20000"/>
          </a:bodyPr>
          <a:lstStyle/>
          <a:p>
            <a:pPr algn="ctr">
              <a:buNone/>
            </a:pPr>
            <a:r>
              <a:rPr lang="ru-RU" sz="3500" b="1" i="1" dirty="0" err="1" smtClean="0"/>
              <a:t>Ол</a:t>
            </a:r>
            <a:r>
              <a:rPr lang="ru-RU" sz="3500" b="1" i="1" dirty="0" smtClean="0"/>
              <a:t> </a:t>
            </a:r>
            <a:r>
              <a:rPr lang="ru-RU" sz="3500" b="1" i="1" dirty="0" err="1" smtClean="0"/>
              <a:t>жоғарғы сорттың ұндары таңдауда бiрiншi</a:t>
            </a:r>
            <a:r>
              <a:rPr lang="ru-RU" sz="3500" b="1" i="1" dirty="0" smtClean="0"/>
              <a:t> </a:t>
            </a:r>
            <a:r>
              <a:rPr lang="ru-RU" sz="3500" b="1" i="1" dirty="0" err="1" smtClean="0"/>
              <a:t>және екiншi</a:t>
            </a:r>
            <a:r>
              <a:rPr lang="ru-RU" sz="3500" b="1" i="1" dirty="0" smtClean="0"/>
              <a:t> </a:t>
            </a:r>
            <a:r>
              <a:rPr lang="ru-RU" sz="3500" b="1" i="1" dirty="0" err="1" smtClean="0"/>
              <a:t>майдалау</a:t>
            </a:r>
            <a:r>
              <a:rPr lang="ru-RU" sz="3500" b="1" i="1" dirty="0" smtClean="0"/>
              <a:t> </a:t>
            </a:r>
            <a:r>
              <a:rPr lang="ru-RU" sz="3500" b="1" i="1" dirty="0" err="1" smtClean="0"/>
              <a:t>жүйелерiнiң ұнның ағындарынан қалыптастырады.</a:t>
            </a:r>
            <a:r>
              <a:rPr lang="ru-RU" sz="3500" b="1" i="1" dirty="0" smtClean="0"/>
              <a:t> </a:t>
            </a:r>
            <a:r>
              <a:rPr lang="ru-RU" sz="3500" b="1" i="1" dirty="0" err="1" smtClean="0"/>
              <a:t>Бiрiншiнi</a:t>
            </a:r>
            <a:r>
              <a:rPr lang="ru-RU" sz="3500" b="1" i="1" dirty="0" smtClean="0"/>
              <a:t> </a:t>
            </a:r>
            <a:r>
              <a:rPr lang="ru-RU" sz="3500" b="1" i="1" dirty="0" err="1" smtClean="0"/>
              <a:t>ұнды бiрiншi</a:t>
            </a:r>
            <a:r>
              <a:rPr lang="ru-RU" sz="3500" b="1" i="1" dirty="0" smtClean="0"/>
              <a:t> </a:t>
            </a:r>
            <a:r>
              <a:rPr lang="ru-RU" sz="3500" b="1" i="1" dirty="0" err="1" smtClean="0"/>
              <a:t>үш жыртық жүйелердiң ұнынан, бiрiншi</a:t>
            </a:r>
            <a:r>
              <a:rPr lang="ru-RU" sz="3500" b="1" i="1" dirty="0" smtClean="0"/>
              <a:t> </a:t>
            </a:r>
            <a:r>
              <a:rPr lang="ru-RU" sz="3500" b="1" i="1" dirty="0" err="1" smtClean="0"/>
              <a:t>және екiншi</a:t>
            </a:r>
            <a:r>
              <a:rPr lang="ru-RU" sz="3500" b="1" i="1" dirty="0" smtClean="0"/>
              <a:t> </a:t>
            </a:r>
            <a:r>
              <a:rPr lang="ru-RU" sz="3500" b="1" i="1" dirty="0" err="1" smtClean="0"/>
              <a:t>тегiстеттiр</a:t>
            </a:r>
            <a:r>
              <a:rPr lang="ru-RU" sz="3500" b="1" i="1" dirty="0" smtClean="0"/>
              <a:t>, </a:t>
            </a:r>
            <a:r>
              <a:rPr lang="ru-RU" sz="3500" b="1" i="1" dirty="0" err="1" smtClean="0"/>
              <a:t>бiрiншi</a:t>
            </a:r>
            <a:r>
              <a:rPr lang="ru-RU" sz="3500" b="1" i="1" dirty="0" smtClean="0"/>
              <a:t> </a:t>
            </a:r>
            <a:r>
              <a:rPr lang="ru-RU" sz="3500" b="1" i="1" dirty="0" err="1" smtClean="0"/>
              <a:t>төрт майдалау</a:t>
            </a:r>
            <a:r>
              <a:rPr lang="ru-RU" sz="3500" b="1" i="1" dirty="0" smtClean="0"/>
              <a:t> </a:t>
            </a:r>
            <a:r>
              <a:rPr lang="ru-RU" sz="3500" b="1" i="1" dirty="0" err="1" smtClean="0"/>
              <a:t>жүйелерiн қалыптастырады.</a:t>
            </a:r>
            <a:r>
              <a:rPr lang="ru-RU" sz="3500" b="1" i="1" dirty="0" smtClean="0"/>
              <a:t> </a:t>
            </a:r>
            <a:r>
              <a:rPr lang="ru-RU" sz="3500" b="1" i="1" dirty="0" err="1" smtClean="0"/>
              <a:t>Екiншi</a:t>
            </a:r>
            <a:r>
              <a:rPr lang="ru-RU" sz="3500" b="1" i="1" dirty="0" smtClean="0"/>
              <a:t> </a:t>
            </a:r>
            <a:r>
              <a:rPr lang="ru-RU" sz="3500" b="1" i="1" dirty="0" err="1" smtClean="0"/>
              <a:t>сорттар</a:t>
            </a:r>
            <a:r>
              <a:rPr lang="ru-RU" sz="3500" b="1" i="1" dirty="0" smtClean="0"/>
              <a:t> </a:t>
            </a:r>
            <a:r>
              <a:rPr lang="ru-RU" sz="3500" b="1" i="1" dirty="0" err="1" smtClean="0"/>
              <a:t>ұнды өңге жүйелердiң ағындарынан қалыптастырады.</a:t>
            </a:r>
            <a:r>
              <a:rPr lang="ru-RU" sz="3500" b="1" i="1" dirty="0" smtClean="0"/>
              <a:t> </a:t>
            </a:r>
            <a:r>
              <a:rPr lang="ru-RU" sz="3500" b="1" i="1" dirty="0" err="1" smtClean="0"/>
              <a:t>Сонымен</a:t>
            </a:r>
            <a:r>
              <a:rPr lang="ru-RU" sz="3500" b="1" i="1" dirty="0" smtClean="0"/>
              <a:t> </a:t>
            </a:r>
            <a:r>
              <a:rPr lang="ru-RU" sz="3500" b="1" i="1" dirty="0" err="1" smtClean="0"/>
              <a:t>қатар дамыған технологиялық сұлбасы </a:t>
            </a:r>
            <a:r>
              <a:rPr lang="ru-RU" sz="3500" b="1" i="1" dirty="0" smtClean="0"/>
              <a:t>бар </a:t>
            </a:r>
            <a:r>
              <a:rPr lang="ru-RU" sz="3500" b="1" i="1" dirty="0" err="1" smtClean="0"/>
              <a:t>ұнтақтарда</a:t>
            </a:r>
            <a:r>
              <a:rPr lang="ru-RU" sz="3500" b="1" i="1" dirty="0" smtClean="0"/>
              <a:t>, </a:t>
            </a:r>
            <a:r>
              <a:rPr lang="ru-RU" sz="3500" b="1" i="1" dirty="0" err="1" smtClean="0"/>
              <a:t>ұнның бақылауы сөзсiз және сорттар</a:t>
            </a:r>
            <a:r>
              <a:rPr lang="ru-RU" sz="3500" b="1" i="1" dirty="0" smtClean="0"/>
              <a:t> </a:t>
            </a:r>
            <a:r>
              <a:rPr lang="ru-RU" sz="3500" b="1" i="1" dirty="0" err="1" smtClean="0"/>
              <a:t>бойынша</a:t>
            </a:r>
            <a:r>
              <a:rPr lang="ru-RU" sz="3500" b="1" i="1" dirty="0" smtClean="0"/>
              <a:t> </a:t>
            </a:r>
            <a:r>
              <a:rPr lang="ru-RU" sz="3500" b="1" i="1" dirty="0" err="1" smtClean="0"/>
              <a:t>бөлек жүргiзiледi</a:t>
            </a:r>
            <a:r>
              <a:rPr lang="ru-RU" sz="3500" b="1" i="1" dirty="0" smtClean="0"/>
              <a:t>. </a:t>
            </a:r>
            <a:r>
              <a:rPr lang="ru-RU" sz="3500" b="1" i="1" dirty="0" err="1" smtClean="0"/>
              <a:t>Сонымен</a:t>
            </a:r>
            <a:r>
              <a:rPr lang="ru-RU" sz="3500" b="1" i="1" dirty="0" smtClean="0"/>
              <a:t> </a:t>
            </a:r>
            <a:r>
              <a:rPr lang="ru-RU" sz="3500" b="1" i="1" dirty="0" err="1" smtClean="0"/>
              <a:t>бiрге</a:t>
            </a:r>
            <a:r>
              <a:rPr lang="ru-RU" sz="3500" b="1" i="1" dirty="0" smtClean="0"/>
              <a:t> </a:t>
            </a:r>
            <a:r>
              <a:rPr lang="ru-RU" sz="3500" b="1" i="1" dirty="0" err="1" smtClean="0"/>
              <a:t>қапылыста қақпанды қоспалар тұтылады, сонымен</a:t>
            </a:r>
            <a:r>
              <a:rPr lang="ru-RU" sz="3500" b="1" i="1" dirty="0" smtClean="0"/>
              <a:t> </a:t>
            </a:r>
            <a:r>
              <a:rPr lang="ru-RU" sz="3500" b="1" i="1" dirty="0" err="1" smtClean="0"/>
              <a:t>бiрге</a:t>
            </a:r>
            <a:r>
              <a:rPr lang="ru-RU" sz="3500" b="1" i="1" dirty="0" smtClean="0"/>
              <a:t> </a:t>
            </a:r>
            <a:r>
              <a:rPr lang="ru-RU" sz="3500" b="1" i="1" dirty="0" err="1" smtClean="0"/>
              <a:t>бiртектiлiктiң түпкi өнiмiнiң беруi</a:t>
            </a:r>
            <a:r>
              <a:rPr lang="ru-RU" sz="3500" b="1" i="1" dirty="0" smtClean="0"/>
              <a:t> </a:t>
            </a:r>
            <a:r>
              <a:rPr lang="ru-RU" sz="3500" b="1" i="1" dirty="0" err="1" smtClean="0"/>
              <a:t>үшiн сапасы</a:t>
            </a:r>
            <a:r>
              <a:rPr lang="ru-RU" sz="3500" b="1" i="1" dirty="0" smtClean="0"/>
              <a:t> </a:t>
            </a:r>
            <a:r>
              <a:rPr lang="ru-RU" sz="3500" b="1" i="1" dirty="0" err="1" smtClean="0"/>
              <a:t>әртүрлi ағындарды араласады</a:t>
            </a:r>
            <a:r>
              <a:rPr lang="ru-RU" sz="3500" b="1" i="1" dirty="0" smtClean="0"/>
              <a:t>.</a:t>
            </a:r>
          </a:p>
          <a:p>
            <a:pPr algn="ct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18</TotalTime>
  <Words>1195</Words>
  <Application>Microsoft Office PowerPoint</Application>
  <PresentationFormat>Экран (4:3)</PresentationFormat>
  <Paragraphs>33</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Апекс</vt:lpstr>
      <vt:lpstr>Тақырып </vt:lpstr>
      <vt:lpstr>Мақсат:</vt:lpstr>
      <vt:lpstr>Жоспар:</vt:lpstr>
      <vt:lpstr>Жыртық процесстiң құрастыруының қағидалары.</vt:lpstr>
      <vt:lpstr>Слайд 5</vt:lpstr>
      <vt:lpstr>Жыртық процесс қабықтардың лаолары және алу астықтың ұсақтауы, астықтың қалдықтары өнiмдердiң аралық круподунстовыхтарының шығаруы және ұннан кейiн шейiн бiртiндеп қағидасына сәйкес құрастырылған шап. I жыртық жүйенiң алдында өнiмдер және жыртық процесстегi ұнның круподунстовыхы сапаны жақсартулар үшiн орынды кедiр-бұдырлы бетi бар Валкаларда астықтың тайпиюы өндiрiп алу. Тайпиюы меншiктi жүктеменiң жанында 1200 кг/см өндiрiп алады ма? 6 м/с, дифференцияның белдiктердiң мелющихтың тәулiк, округтық жылдамдығы 1: 1. Тайпиюының тәртiбi № 08-шi елеуiш 2-3 %-шi сандағы ортақ шығаруды шамасымен бақылау металлотканоесi арқылы бағалайды. Тайпиюының өнiмдерi (ұн ) бiраз күлi көп мучкаларды ерекшелейтiн рассевеге жыртық жүйенiң шо бағытталатын ағзындалған астықтар I-шi - жыртық жүйе бағытталатын дән және бөлшектiң предразрушенное плющеноесi iрiктейдi. Ұсақтаудың өнiмдерi жыртық жүйелердiң рассевысына жыртық процесстегi ұсақтауды тиiмдiлiк және жүктеменiң төмендетуiнiң жоғарылатулары үшiн орынды машиналардың Бичевтерiнде қосымша ағзындап кету. </vt:lpstr>
      <vt:lpstr>Жыртық процесс</vt:lpstr>
      <vt:lpstr>Слайд 8</vt:lpstr>
      <vt:lpstr>Слайд 9</vt:lpstr>
      <vt:lpstr>Екiншi сорттың наубай ұнына бидайдың 85 % ұнтағының технологиясы.</vt:lpstr>
      <vt:lpstr>Слайд 11</vt:lpstr>
      <vt:lpstr>Слайд 12</vt:lpstr>
      <vt:lpstr>Слайд 13</vt:lpstr>
      <vt:lpstr>Слайд 14</vt:lpstr>
      <vt:lpstr>96 %-шi ұнның шығуы бар бидайының тұсқағаз ұнтағы.</vt:lpstr>
      <vt:lpstr>Слайд 16</vt:lpstr>
      <vt:lpstr>Слайд 17</vt:lpstr>
      <vt:lpstr>Слайд 18</vt:lpstr>
      <vt:lpstr>Слайд 19</vt:lpstr>
      <vt:lpstr>Бақылау сұрақтары: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Тақырып </dc:title>
  <cp:lastModifiedBy>ADMIN</cp:lastModifiedBy>
  <cp:revision>3</cp:revision>
  <dcterms:modified xsi:type="dcterms:W3CDTF">2012-05-06T23:40:14Z</dcterms:modified>
</cp:coreProperties>
</file>